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75" r:id="rId3"/>
    <p:sldId id="276" r:id="rId4"/>
    <p:sldId id="277" r:id="rId5"/>
    <p:sldId id="265" r:id="rId6"/>
    <p:sldId id="266" r:id="rId7"/>
    <p:sldId id="267" r:id="rId8"/>
    <p:sldId id="272" r:id="rId9"/>
    <p:sldId id="264" r:id="rId10"/>
    <p:sldId id="278" r:id="rId11"/>
    <p:sldId id="258" r:id="rId12"/>
    <p:sldId id="262" r:id="rId13"/>
    <p:sldId id="260" r:id="rId14"/>
    <p:sldId id="280" r:id="rId15"/>
    <p:sldId id="281" r:id="rId16"/>
    <p:sldId id="261" r:id="rId17"/>
    <p:sldId id="263" r:id="rId18"/>
    <p:sldId id="269" r:id="rId19"/>
    <p:sldId id="268" r:id="rId20"/>
    <p:sldId id="270" r:id="rId21"/>
    <p:sldId id="273" r:id="rId2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2" autoAdjust="0"/>
  </p:normalViewPr>
  <p:slideViewPr>
    <p:cSldViewPr>
      <p:cViewPr>
        <p:scale>
          <a:sx n="110" d="100"/>
          <a:sy n="110" d="100"/>
        </p:scale>
        <p:origin x="-924" y="-7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2920957C-81B2-4C6B-87AB-BD84F4F3EE51}" type="datetimeFigureOut">
              <a:rPr lang="en-US" smtClean="0"/>
              <a:t>5/15/2014</a:t>
            </a:fld>
            <a:endParaRPr lang="en-US" dirty="0"/>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F7A5B577-6A70-43CA-A9C3-2E9F2272DF7B}" type="slidenum">
              <a:rPr lang="en-US" smtClean="0"/>
              <a:t>‹#›</a:t>
            </a:fld>
            <a:endParaRPr lang="en-US" dirty="0"/>
          </a:p>
        </p:txBody>
      </p:sp>
    </p:spTree>
    <p:extLst>
      <p:ext uri="{BB962C8B-B14F-4D97-AF65-F5344CB8AC3E}">
        <p14:creationId xmlns:p14="http://schemas.microsoft.com/office/powerpoint/2010/main" val="247044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49A76EC2-D1B6-489D-AC53-4037E2C32D8C}" type="datetimeFigureOut">
              <a:rPr lang="en-US" smtClean="0"/>
              <a:t>5/15/2014</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C7C614A-0A5B-43E0-8133-E96AE963626A}" type="slidenum">
              <a:rPr lang="en-US" smtClean="0"/>
              <a:t>‹#›</a:t>
            </a:fld>
            <a:endParaRPr lang="en-US" dirty="0"/>
          </a:p>
        </p:txBody>
      </p:sp>
    </p:spTree>
    <p:extLst>
      <p:ext uri="{BB962C8B-B14F-4D97-AF65-F5344CB8AC3E}">
        <p14:creationId xmlns:p14="http://schemas.microsoft.com/office/powerpoint/2010/main" val="330119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weekly meeting format.</a:t>
            </a:r>
            <a:endParaRPr lang="en-US" dirty="0"/>
          </a:p>
        </p:txBody>
      </p:sp>
      <p:sp>
        <p:nvSpPr>
          <p:cNvPr id="4" name="Slide Number Placeholder 3"/>
          <p:cNvSpPr>
            <a:spLocks noGrp="1"/>
          </p:cNvSpPr>
          <p:nvPr>
            <p:ph type="sldNum" sz="quarter" idx="10"/>
          </p:nvPr>
        </p:nvSpPr>
        <p:spPr/>
        <p:txBody>
          <a:bodyPr/>
          <a:lstStyle/>
          <a:p>
            <a:fld id="{6C7C614A-0A5B-43E0-8133-E96AE963626A}" type="slidenum">
              <a:rPr lang="en-US" smtClean="0"/>
              <a:t>17</a:t>
            </a:fld>
            <a:endParaRPr lang="en-US" dirty="0"/>
          </a:p>
        </p:txBody>
      </p:sp>
    </p:spTree>
    <p:extLst>
      <p:ext uri="{BB962C8B-B14F-4D97-AF65-F5344CB8AC3E}">
        <p14:creationId xmlns:p14="http://schemas.microsoft.com/office/powerpoint/2010/main" val="203990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88955-1C4E-4495-8653-9655BCA2317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88955-1C4E-4495-8653-9655BCA2317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88955-1C4E-4495-8653-9655BCA23177}"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88955-1C4E-4495-8653-9655BCA2317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88955-1C4E-4495-8653-9655BCA2317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88955-1C4E-4495-8653-9655BCA23177}"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588955-1C4E-4495-8653-9655BCA231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588955-1C4E-4495-8653-9655BCA231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588955-1C4E-4495-8653-9655BCA231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88955-1C4E-4495-8653-9655BCA23177}"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2F18C-A93D-4581-B524-DDFBF417DFED}" type="datetimeFigureOut">
              <a:rPr lang="en-US" smtClean="0"/>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88955-1C4E-4495-8653-9655BCA23177}"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7C2F18C-A93D-4581-B524-DDFBF417DFED}" type="datetimeFigureOut">
              <a:rPr lang="en-US" smtClean="0"/>
              <a:t>5/15/2014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3588955-1C4E-4495-8653-9655BCA23177}"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5018" y="3863322"/>
            <a:ext cx="6400800" cy="1676400"/>
          </a:xfrm>
        </p:spPr>
        <p:txBody>
          <a:bodyPr>
            <a:noAutofit/>
          </a:bodyPr>
          <a:lstStyle/>
          <a:p>
            <a:r>
              <a:rPr lang="en-US" sz="12000" b="1" dirty="0" smtClean="0">
                <a:solidFill>
                  <a:schemeClr val="bg1"/>
                </a:solidFill>
              </a:rPr>
              <a:t>Welcome</a:t>
            </a:r>
            <a:endParaRPr lang="en-US" sz="12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4400"/>
            <a:ext cx="6090436" cy="2943225"/>
          </a:xfrm>
          <a:prstGeom prst="rect">
            <a:avLst/>
          </a:prstGeom>
        </p:spPr>
      </p:pic>
    </p:spTree>
    <p:extLst>
      <p:ext uri="{BB962C8B-B14F-4D97-AF65-F5344CB8AC3E}">
        <p14:creationId xmlns:p14="http://schemas.microsoft.com/office/powerpoint/2010/main" val="34713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WHAT IS ROTARY?</a:t>
            </a:r>
            <a:endParaRPr lang="en-US" sz="5500" b="1" dirty="0">
              <a:solidFill>
                <a:schemeClr val="accent5">
                  <a:lumMod val="60000"/>
                  <a:lumOff val="4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88129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1" y="2362200"/>
            <a:ext cx="5257800" cy="3733800"/>
          </a:xfrm>
        </p:spPr>
        <p:txBody>
          <a:bodyPr/>
          <a:lstStyle/>
          <a:p>
            <a:pPr marL="0" indent="0">
              <a:buNone/>
            </a:pPr>
            <a:r>
              <a:rPr lang="en-US" dirty="0" smtClean="0"/>
              <a:t>Rotary brings together people like you – from all walks of like – who want to use their time and talent to help make good things happen. People whose sense of responsibility inspires them to give back to their communities. At Rotary, we connect to do good – and form lifelong friendships in the process.</a:t>
            </a:r>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WE ARE ROTARY</a:t>
            </a:r>
            <a:endParaRPr lang="en-US" sz="5500" b="1" dirty="0">
              <a:solidFill>
                <a:schemeClr val="accent5">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99" y="2895600"/>
            <a:ext cx="2048933" cy="2743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894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33600"/>
            <a:ext cx="7408333" cy="3450696"/>
          </a:xfrm>
        </p:spPr>
        <p:txBody>
          <a:bodyPr/>
          <a:lstStyle/>
          <a:p>
            <a:pPr marL="0" indent="0">
              <a:buNone/>
            </a:pPr>
            <a:r>
              <a:rPr lang="en-US" dirty="0" smtClean="0"/>
              <a:t>Our club gives you an opportunity to join leaders to take action on important issues affecting our community, our nation, and the world. We also have a lot of fun – whether we’re socializing or working together on service project or fundraisers.</a:t>
            </a:r>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WE ARE ROTARY</a:t>
            </a:r>
            <a:endParaRPr lang="en-US" sz="5500" b="1" dirty="0">
              <a:solidFill>
                <a:schemeClr val="accent5">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292404"/>
            <a:ext cx="2209800" cy="165052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641" y="4292404"/>
            <a:ext cx="2209800" cy="165381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1371" y="4230167"/>
            <a:ext cx="2170913" cy="1716047"/>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914400" y="6096000"/>
            <a:ext cx="1905000" cy="369332"/>
          </a:xfrm>
          <a:prstGeom prst="rect">
            <a:avLst/>
          </a:prstGeom>
          <a:noFill/>
        </p:spPr>
        <p:txBody>
          <a:bodyPr wrap="square" rtlCol="0">
            <a:spAutoFit/>
          </a:bodyPr>
          <a:lstStyle/>
          <a:p>
            <a:r>
              <a:rPr lang="en-US" dirty="0" smtClean="0"/>
              <a:t>Golf Tournament</a:t>
            </a:r>
            <a:endParaRPr lang="en-US" dirty="0"/>
          </a:p>
        </p:txBody>
      </p:sp>
      <p:sp>
        <p:nvSpPr>
          <p:cNvPr id="10" name="TextBox 9"/>
          <p:cNvSpPr txBox="1"/>
          <p:nvPr/>
        </p:nvSpPr>
        <p:spPr>
          <a:xfrm>
            <a:off x="3733800" y="6114516"/>
            <a:ext cx="2057400" cy="369332"/>
          </a:xfrm>
          <a:prstGeom prst="rect">
            <a:avLst/>
          </a:prstGeom>
          <a:noFill/>
        </p:spPr>
        <p:txBody>
          <a:bodyPr wrap="square" rtlCol="0">
            <a:spAutoFit/>
          </a:bodyPr>
          <a:lstStyle/>
          <a:p>
            <a:pPr algn="ctr"/>
            <a:r>
              <a:rPr lang="en-US" dirty="0" smtClean="0"/>
              <a:t>Penny Sale</a:t>
            </a:r>
            <a:endParaRPr lang="en-US" dirty="0"/>
          </a:p>
        </p:txBody>
      </p:sp>
      <p:sp>
        <p:nvSpPr>
          <p:cNvPr id="11" name="TextBox 10"/>
          <p:cNvSpPr txBox="1"/>
          <p:nvPr/>
        </p:nvSpPr>
        <p:spPr>
          <a:xfrm>
            <a:off x="6493379" y="6114516"/>
            <a:ext cx="2133600" cy="369332"/>
          </a:xfrm>
          <a:prstGeom prst="rect">
            <a:avLst/>
          </a:prstGeom>
          <a:noFill/>
        </p:spPr>
        <p:txBody>
          <a:bodyPr wrap="square" rtlCol="0">
            <a:spAutoFit/>
          </a:bodyPr>
          <a:lstStyle/>
          <a:p>
            <a:r>
              <a:rPr lang="en-US" dirty="0" smtClean="0"/>
              <a:t>Club Holiday Party</a:t>
            </a:r>
            <a:endParaRPr lang="en-US" dirty="0"/>
          </a:p>
        </p:txBody>
      </p:sp>
    </p:spTree>
    <p:extLst>
      <p:ext uri="{BB962C8B-B14F-4D97-AF65-F5344CB8AC3E}">
        <p14:creationId xmlns:p14="http://schemas.microsoft.com/office/powerpoint/2010/main" val="324336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33600"/>
            <a:ext cx="7408333" cy="3886200"/>
          </a:xfrm>
        </p:spPr>
        <p:txBody>
          <a:bodyPr>
            <a:noAutofit/>
          </a:bodyPr>
          <a:lstStyle/>
          <a:p>
            <a:r>
              <a:rPr lang="en-US" dirty="0" smtClean="0"/>
              <a:t>Belonging to a Rotary club provides members with an opportunity to give back to their communities and to connect with like-minded leaders and friends.</a:t>
            </a:r>
          </a:p>
          <a:p>
            <a:pPr marL="0" indent="0">
              <a:buNone/>
            </a:pPr>
            <a:endParaRPr lang="en-US" dirty="0" smtClean="0"/>
          </a:p>
          <a:p>
            <a:r>
              <a:rPr lang="en-US" dirty="0" smtClean="0"/>
              <a:t>People join Rotary for many reasons, including community involvement, personal development, professional networking and camaraderie. But perhaps the most important benefit is the satisfaction you gain from making a real difference in your community and in the world.</a:t>
            </a:r>
            <a:endParaRPr lang="en-US" dirty="0"/>
          </a:p>
        </p:txBody>
      </p:sp>
      <p:sp>
        <p:nvSpPr>
          <p:cNvPr id="3" name="Title 2"/>
          <p:cNvSpPr>
            <a:spLocks noGrp="1"/>
          </p:cNvSpPr>
          <p:nvPr>
            <p:ph type="title"/>
          </p:nvPr>
        </p:nvSpPr>
        <p:spPr/>
        <p:txBody>
          <a:bodyPr>
            <a:normAutofit fontScale="90000"/>
          </a:bodyPr>
          <a:lstStyle/>
          <a:p>
            <a:r>
              <a:rPr lang="en-US" sz="5500" b="1" dirty="0" smtClean="0">
                <a:solidFill>
                  <a:schemeClr val="accent5">
                    <a:lumMod val="60000"/>
                    <a:lumOff val="40000"/>
                  </a:schemeClr>
                </a:solidFill>
              </a:rPr>
              <a:t>WHY DO PEOPLE JOIN ROTARY?</a:t>
            </a:r>
            <a:endParaRPr lang="en-US" sz="5500" b="1" dirty="0">
              <a:solidFill>
                <a:schemeClr val="accent5">
                  <a:lumMod val="60000"/>
                  <a:lumOff val="40000"/>
                </a:schemeClr>
              </a:solidFill>
            </a:endParaRPr>
          </a:p>
        </p:txBody>
      </p:sp>
    </p:spTree>
    <p:extLst>
      <p:ext uri="{BB962C8B-B14F-4D97-AF65-F5344CB8AC3E}">
        <p14:creationId xmlns:p14="http://schemas.microsoft.com/office/powerpoint/2010/main" val="2799008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500" b="1" dirty="0" smtClean="0">
                <a:solidFill>
                  <a:schemeClr val="accent5">
                    <a:lumMod val="60000"/>
                    <a:lumOff val="40000"/>
                  </a:schemeClr>
                </a:solidFill>
              </a:rPr>
              <a:t>WHY DO PEOPLE JOIN PLAINVILLE ROTARY</a:t>
            </a:r>
            <a:endParaRPr lang="en-US" sz="5500" b="1" dirty="0">
              <a:solidFill>
                <a:schemeClr val="accent5">
                  <a:lumMod val="60000"/>
                  <a:lumOff val="40000"/>
                </a:schemeClr>
              </a:solidFill>
            </a:endParaRP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71252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500" b="1" dirty="0" smtClean="0">
                <a:solidFill>
                  <a:schemeClr val="accent5">
                    <a:lumMod val="60000"/>
                    <a:lumOff val="40000"/>
                  </a:schemeClr>
                </a:solidFill>
              </a:rPr>
              <a:t>WHY DO PEOPLE JOIN PLAINVILLE ROTARY</a:t>
            </a:r>
            <a:endParaRPr lang="en-US" sz="5500" b="1" dirty="0">
              <a:solidFill>
                <a:schemeClr val="accent5">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396706"/>
            <a:ext cx="2667000" cy="3570694"/>
          </a:xfrm>
          <a:prstGeom prst="rect">
            <a:avLst/>
          </a:prstGeom>
        </p:spPr>
      </p:pic>
      <p:sp>
        <p:nvSpPr>
          <p:cNvPr id="2" name="TextBox 1"/>
          <p:cNvSpPr txBox="1"/>
          <p:nvPr/>
        </p:nvSpPr>
        <p:spPr>
          <a:xfrm>
            <a:off x="5181600" y="3655367"/>
            <a:ext cx="2878480" cy="461665"/>
          </a:xfrm>
          <a:prstGeom prst="rect">
            <a:avLst/>
          </a:prstGeom>
          <a:noFill/>
        </p:spPr>
        <p:txBody>
          <a:bodyPr wrap="none" rtlCol="0">
            <a:spAutoFit/>
          </a:bodyPr>
          <a:lstStyle/>
          <a:p>
            <a:r>
              <a:rPr lang="en-US" sz="2400" b="1" dirty="0" smtClean="0"/>
              <a:t>We have fun! And …</a:t>
            </a:r>
            <a:endParaRPr lang="en-US" sz="2400" b="1" dirty="0"/>
          </a:p>
        </p:txBody>
      </p:sp>
    </p:spTree>
    <p:extLst>
      <p:ext uri="{BB962C8B-B14F-4D97-AF65-F5344CB8AC3E}">
        <p14:creationId xmlns:p14="http://schemas.microsoft.com/office/powerpoint/2010/main" val="177166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24000"/>
            <a:ext cx="1764359" cy="2362200"/>
          </a:xfrm>
          <a:prstGeom prst="rect">
            <a:avLst/>
          </a:prstGeom>
          <a:ln w="889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WE MAKE </a:t>
            </a:r>
            <a:r>
              <a:rPr lang="en-US" sz="5500" b="1" dirty="0" smtClean="0">
                <a:solidFill>
                  <a:schemeClr val="accent5">
                    <a:lumMod val="60000"/>
                    <a:lumOff val="40000"/>
                  </a:schemeClr>
                </a:solidFill>
              </a:rPr>
              <a:t>A DIFFERENCE</a:t>
            </a:r>
            <a:endParaRPr lang="en-US" sz="5500" b="1" dirty="0">
              <a:solidFill>
                <a:schemeClr val="accent5">
                  <a:lumMod val="60000"/>
                  <a:lumOff val="4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72242"/>
            <a:ext cx="1646635" cy="2204699"/>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Garden pictures 012"/>
          <p:cNvPicPr>
            <a:picLocks noChangeAspect="1" noChangeArrowheads="1"/>
          </p:cNvPicPr>
          <p:nvPr/>
        </p:nvPicPr>
        <p:blipFill>
          <a:blip r:embed="rId4" cstate="print">
            <a:extLst>
              <a:ext uri="{28A0092B-C50C-407E-A947-70E740481C1C}">
                <a14:useLocalDpi xmlns:a14="http://schemas.microsoft.com/office/drawing/2010/main" val="0"/>
              </a:ext>
            </a:extLst>
          </a:blip>
          <a:srcRect l="20253" b="12889"/>
          <a:stretch>
            <a:fillRect/>
          </a:stretch>
        </p:blipFill>
        <p:spPr bwMode="auto">
          <a:xfrm>
            <a:off x="3352800" y="1828800"/>
            <a:ext cx="2542574" cy="19167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4005590"/>
            <a:ext cx="1752600" cy="523220"/>
          </a:xfrm>
          <a:prstGeom prst="rect">
            <a:avLst/>
          </a:prstGeom>
          <a:noFill/>
        </p:spPr>
        <p:txBody>
          <a:bodyPr wrap="square" rtlCol="0">
            <a:spAutoFit/>
          </a:bodyPr>
          <a:lstStyle/>
          <a:p>
            <a:r>
              <a:rPr lang="en-US" sz="1400" dirty="0" smtClean="0"/>
              <a:t>Ringing the Bell for the Salvation Army</a:t>
            </a:r>
            <a:endParaRPr lang="en-US" sz="1400" dirty="0"/>
          </a:p>
        </p:txBody>
      </p:sp>
      <p:sp>
        <p:nvSpPr>
          <p:cNvPr id="7" name="TextBox 6"/>
          <p:cNvSpPr txBox="1"/>
          <p:nvPr/>
        </p:nvSpPr>
        <p:spPr>
          <a:xfrm>
            <a:off x="3319329" y="3897594"/>
            <a:ext cx="2667000" cy="523220"/>
          </a:xfrm>
          <a:prstGeom prst="rect">
            <a:avLst/>
          </a:prstGeom>
          <a:noFill/>
        </p:spPr>
        <p:txBody>
          <a:bodyPr wrap="square" rtlCol="0">
            <a:spAutoFit/>
          </a:bodyPr>
          <a:lstStyle/>
          <a:p>
            <a:pPr algn="ctr"/>
            <a:r>
              <a:rPr lang="en-US" sz="1400" dirty="0" smtClean="0"/>
              <a:t>Helping beautify the Plainville Senior Center</a:t>
            </a:r>
            <a:endParaRPr lang="en-US" sz="1400" dirty="0"/>
          </a:p>
        </p:txBody>
      </p:sp>
      <p:sp>
        <p:nvSpPr>
          <p:cNvPr id="8" name="TextBox 7"/>
          <p:cNvSpPr txBox="1"/>
          <p:nvPr/>
        </p:nvSpPr>
        <p:spPr>
          <a:xfrm>
            <a:off x="6858000" y="3886200"/>
            <a:ext cx="1646635" cy="523220"/>
          </a:xfrm>
          <a:prstGeom prst="rect">
            <a:avLst/>
          </a:prstGeom>
          <a:noFill/>
        </p:spPr>
        <p:txBody>
          <a:bodyPr wrap="square" rtlCol="0">
            <a:spAutoFit/>
          </a:bodyPr>
          <a:lstStyle/>
          <a:p>
            <a:pPr algn="ctr"/>
            <a:r>
              <a:rPr lang="en-US" sz="1400" dirty="0" smtClean="0"/>
              <a:t>Supporting the PARC Walk</a:t>
            </a:r>
            <a:endParaRPr lang="en-US" sz="1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4529522"/>
            <a:ext cx="1905000" cy="1423988"/>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2" descr="C:\Documents and Settings\Family\My Documents\My Pictures\2012\Honduras\10-30-2012\DSC002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302" y="4528810"/>
            <a:ext cx="1898651" cy="14239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33600" y="6019800"/>
            <a:ext cx="1981200" cy="523220"/>
          </a:xfrm>
          <a:prstGeom prst="rect">
            <a:avLst/>
          </a:prstGeom>
          <a:noFill/>
        </p:spPr>
        <p:txBody>
          <a:bodyPr wrap="square" rtlCol="0">
            <a:spAutoFit/>
          </a:bodyPr>
          <a:lstStyle/>
          <a:p>
            <a:pPr algn="ctr"/>
            <a:r>
              <a:rPr lang="en-US" sz="1400" dirty="0" smtClean="0"/>
              <a:t>Day of Service for local Veteran</a:t>
            </a:r>
            <a:endParaRPr lang="en-US" sz="1400" dirty="0"/>
          </a:p>
        </p:txBody>
      </p:sp>
      <p:sp>
        <p:nvSpPr>
          <p:cNvPr id="11" name="TextBox 10"/>
          <p:cNvSpPr txBox="1"/>
          <p:nvPr/>
        </p:nvSpPr>
        <p:spPr>
          <a:xfrm>
            <a:off x="5308302" y="6030482"/>
            <a:ext cx="2006898" cy="307777"/>
          </a:xfrm>
          <a:prstGeom prst="rect">
            <a:avLst/>
          </a:prstGeom>
          <a:noFill/>
        </p:spPr>
        <p:txBody>
          <a:bodyPr wrap="square" rtlCol="0">
            <a:spAutoFit/>
          </a:bodyPr>
          <a:lstStyle/>
          <a:p>
            <a:r>
              <a:rPr lang="en-US" sz="1400" dirty="0" smtClean="0"/>
              <a:t>Honduras Water Project</a:t>
            </a:r>
            <a:endParaRPr lang="en-US" sz="1400" dirty="0"/>
          </a:p>
        </p:txBody>
      </p:sp>
    </p:spTree>
    <p:extLst>
      <p:ext uri="{BB962C8B-B14F-4D97-AF65-F5344CB8AC3E}">
        <p14:creationId xmlns:p14="http://schemas.microsoft.com/office/powerpoint/2010/main" val="228680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4614333" cy="3916363"/>
          </a:xfrm>
        </p:spPr>
        <p:txBody>
          <a:bodyPr>
            <a:normAutofit fontScale="92500"/>
          </a:bodyPr>
          <a:lstStyle/>
          <a:p>
            <a:r>
              <a:rPr lang="en-US" dirty="0" smtClean="0"/>
              <a:t>Members of our Rotary club connect at weekly meetings and learn from business experts, political and civic leaders, who help us stay informed on topics that are relevant to our community and to our work as Rotarians.</a:t>
            </a:r>
          </a:p>
          <a:p>
            <a:r>
              <a:rPr lang="en-US" dirty="0" smtClean="0"/>
              <a:t>Together, we make great things happen. We have a structure that focuses on action and positive results.</a:t>
            </a:r>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OUR ROTARY CLUB</a:t>
            </a:r>
            <a:endParaRPr lang="en-US" sz="5500" b="1" dirty="0">
              <a:solidFill>
                <a:schemeClr val="accent5">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590800"/>
            <a:ext cx="2756059" cy="2057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727859" y="4800600"/>
            <a:ext cx="2743200" cy="738664"/>
          </a:xfrm>
          <a:prstGeom prst="rect">
            <a:avLst/>
          </a:prstGeom>
          <a:noFill/>
        </p:spPr>
        <p:txBody>
          <a:bodyPr wrap="square" rtlCol="0">
            <a:spAutoFit/>
          </a:bodyPr>
          <a:lstStyle/>
          <a:p>
            <a:pPr algn="ctr"/>
            <a:r>
              <a:rPr lang="en-US" sz="1400" dirty="0" smtClean="0"/>
              <a:t>Presentation by Dr. Jeff </a:t>
            </a:r>
            <a:r>
              <a:rPr lang="en-US" sz="1400" dirty="0" smtClean="0"/>
              <a:t>Kitching</a:t>
            </a:r>
            <a:r>
              <a:rPr lang="en-US" sz="1400" dirty="0" smtClean="0"/>
              <a:t>, Superintendent of </a:t>
            </a:r>
          </a:p>
          <a:p>
            <a:pPr algn="ctr"/>
            <a:r>
              <a:rPr lang="en-US" sz="1400" dirty="0" smtClean="0"/>
              <a:t>Plainville Public Schools</a:t>
            </a:r>
            <a:endParaRPr lang="en-US" sz="1400" dirty="0"/>
          </a:p>
        </p:txBody>
      </p:sp>
    </p:spTree>
    <p:extLst>
      <p:ext uri="{BB962C8B-B14F-4D97-AF65-F5344CB8AC3E}">
        <p14:creationId xmlns:p14="http://schemas.microsoft.com/office/powerpoint/2010/main" val="95672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62500" lnSpcReduction="20000"/>
          </a:bodyPr>
          <a:lstStyle/>
          <a:p>
            <a:pPr marL="0" indent="0">
              <a:buNone/>
            </a:pPr>
            <a:r>
              <a:rPr lang="en-US" sz="2900" dirty="0"/>
              <a:t>Providing the funding for all of our programs requires dedicated individuals working together for the benefit of the community.  Our club has approximately </a:t>
            </a:r>
            <a:r>
              <a:rPr lang="en-US" sz="2900" dirty="0" smtClean="0"/>
              <a:t>34 </a:t>
            </a:r>
            <a:r>
              <a:rPr lang="en-US" sz="2900" dirty="0"/>
              <a:t>members that run three primary </a:t>
            </a:r>
            <a:r>
              <a:rPr lang="en-US" sz="2900" dirty="0" smtClean="0"/>
              <a:t>fundraisers. </a:t>
            </a:r>
            <a:endParaRPr lang="en-US" sz="2900" dirty="0"/>
          </a:p>
          <a:p>
            <a:pPr marL="0" indent="0">
              <a:buNone/>
            </a:pPr>
            <a:r>
              <a:rPr lang="en-US" b="1" dirty="0"/>
              <a:t> </a:t>
            </a:r>
            <a:endParaRPr lang="en-US" dirty="0"/>
          </a:p>
          <a:p>
            <a:pPr marL="0" indent="0">
              <a:buNone/>
            </a:pPr>
            <a:r>
              <a:rPr lang="en-US" sz="3200" b="1" dirty="0"/>
              <a:t>Citrus Sale</a:t>
            </a:r>
            <a:endParaRPr lang="en-US" sz="3200" dirty="0"/>
          </a:p>
          <a:p>
            <a:r>
              <a:rPr lang="en-US" dirty="0"/>
              <a:t>Oranges and grapefruit are sold through October and November for delivery in time for the holidays.  The fruit is delivered fresh from Florida.</a:t>
            </a:r>
          </a:p>
          <a:p>
            <a:pPr marL="0" indent="0">
              <a:buNone/>
            </a:pPr>
            <a:r>
              <a:rPr lang="en-US" dirty="0"/>
              <a:t> </a:t>
            </a:r>
          </a:p>
          <a:p>
            <a:pPr marL="0" indent="0">
              <a:buNone/>
            </a:pPr>
            <a:r>
              <a:rPr lang="en-US" sz="3200" b="1" dirty="0"/>
              <a:t>Penny Sale</a:t>
            </a:r>
            <a:endParaRPr lang="en-US" sz="3200" dirty="0"/>
          </a:p>
          <a:p>
            <a:r>
              <a:rPr lang="en-US" dirty="0"/>
              <a:t>Each spring, $1 tickets have a chance to win 100 prizes.  In total over 300 prizes are awarded at this family event.  </a:t>
            </a:r>
          </a:p>
          <a:p>
            <a:pPr marL="0" indent="0">
              <a:buNone/>
            </a:pPr>
            <a:r>
              <a:rPr lang="en-US" dirty="0"/>
              <a:t> </a:t>
            </a:r>
          </a:p>
          <a:p>
            <a:pPr marL="0" indent="0">
              <a:buNone/>
            </a:pPr>
            <a:r>
              <a:rPr lang="en-US" sz="3200" b="1" dirty="0"/>
              <a:t>Golf Tournament</a:t>
            </a:r>
            <a:endParaRPr lang="en-US" sz="3200" dirty="0"/>
          </a:p>
          <a:p>
            <a:r>
              <a:rPr lang="en-US" dirty="0"/>
              <a:t>The annual Sandy Parson Memorial Golf Tournament is held in June.  There is a putting contest, hole in one contest, and raffles along with dinner.  We are always looking for golfers and sponsors.</a:t>
            </a:r>
          </a:p>
          <a:p>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CLUB FUNDRAISERS</a:t>
            </a:r>
            <a:endParaRPr lang="en-US" sz="5500" b="1" dirty="0">
              <a:solidFill>
                <a:schemeClr val="accent5">
                  <a:lumMod val="60000"/>
                  <a:lumOff val="40000"/>
                </a:schemeClr>
              </a:solidFill>
            </a:endParaRPr>
          </a:p>
        </p:txBody>
      </p:sp>
    </p:spTree>
    <p:extLst>
      <p:ext uri="{BB962C8B-B14F-4D97-AF65-F5344CB8AC3E}">
        <p14:creationId xmlns:p14="http://schemas.microsoft.com/office/powerpoint/2010/main" val="349996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a:bodyPr>
          <a:lstStyle/>
          <a:p>
            <a:r>
              <a:rPr lang="en-US" b="1" dirty="0" smtClean="0"/>
              <a:t>Scholarships</a:t>
            </a:r>
            <a:r>
              <a:rPr lang="en-US" dirty="0" smtClean="0"/>
              <a:t>: over the past 4 years, we have contributed over $100,000 in scholarships to Plainville students</a:t>
            </a:r>
          </a:p>
          <a:p>
            <a:r>
              <a:rPr lang="en-US" b="1" dirty="0" smtClean="0"/>
              <a:t>Community Projects: </a:t>
            </a:r>
          </a:p>
          <a:p>
            <a:pPr lvl="1"/>
            <a:r>
              <a:rPr lang="en-US" dirty="0" smtClean="0"/>
              <a:t>Drug Box in the Police Station</a:t>
            </a:r>
          </a:p>
          <a:p>
            <a:pPr lvl="1"/>
            <a:r>
              <a:rPr lang="en-US" dirty="0" smtClean="0"/>
              <a:t>New </a:t>
            </a:r>
            <a:r>
              <a:rPr lang="en-US" dirty="0" smtClean="0"/>
              <a:t>band shell </a:t>
            </a:r>
            <a:r>
              <a:rPr lang="en-US" dirty="0" smtClean="0"/>
              <a:t>at Norton Park</a:t>
            </a:r>
          </a:p>
          <a:p>
            <a:pPr lvl="1"/>
            <a:r>
              <a:rPr lang="en-US" dirty="0" smtClean="0"/>
              <a:t>Holiday party for elementary school students</a:t>
            </a:r>
          </a:p>
          <a:p>
            <a:pPr lvl="1"/>
            <a:r>
              <a:rPr lang="en-US" dirty="0" smtClean="0"/>
              <a:t>Plainville Senior Center landscaping</a:t>
            </a:r>
          </a:p>
          <a:p>
            <a:pPr lvl="1"/>
            <a:r>
              <a:rPr lang="en-US" dirty="0" smtClean="0"/>
              <a:t>Day of Service for a Veteran</a:t>
            </a:r>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RECENT PROJECTS</a:t>
            </a:r>
            <a:endParaRPr lang="en-US" sz="5500" b="1" dirty="0">
              <a:solidFill>
                <a:schemeClr val="accent5">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581400"/>
            <a:ext cx="1419225" cy="1905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05312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WHAT IS ROTARY?</a:t>
            </a:r>
            <a:endParaRPr lang="en-US" sz="5500" b="1" dirty="0">
              <a:solidFill>
                <a:schemeClr val="accent5">
                  <a:lumMod val="60000"/>
                  <a:lumOff val="4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358400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905000"/>
            <a:ext cx="8153400" cy="4221163"/>
          </a:xfrm>
        </p:spPr>
        <p:txBody>
          <a:bodyPr>
            <a:normAutofit/>
          </a:bodyPr>
          <a:lstStyle/>
          <a:p>
            <a:pPr marL="0" indent="0">
              <a:buNone/>
            </a:pPr>
            <a:r>
              <a:rPr lang="en-US" dirty="0" smtClean="0"/>
              <a:t>What Rotarians get out of Rotary depends largely on what they put into it. Membership requirements are designed to help club members more fully participate in and enjoy their Rotary experience</a:t>
            </a:r>
            <a:r>
              <a:rPr lang="en-US" dirty="0" smtClean="0"/>
              <a:t>.</a:t>
            </a:r>
          </a:p>
          <a:p>
            <a:pPr marL="0" indent="0">
              <a:buNone/>
            </a:pPr>
            <a:endParaRPr lang="en-US" dirty="0" smtClean="0"/>
          </a:p>
          <a:p>
            <a:pPr marL="0" indent="0">
              <a:buNone/>
            </a:pPr>
            <a:r>
              <a:rPr lang="en-US" sz="2000" b="1" dirty="0" smtClean="0"/>
              <a:t>Financial</a:t>
            </a:r>
            <a:r>
              <a:rPr lang="en-US" sz="1900" dirty="0" smtClean="0"/>
              <a:t>: </a:t>
            </a:r>
            <a:r>
              <a:rPr lang="en-US" sz="1900" dirty="0" smtClean="0"/>
              <a:t>$125 annually; $11 for weekly lunch; </a:t>
            </a:r>
            <a:r>
              <a:rPr lang="en-US" sz="1900" dirty="0" smtClean="0"/>
              <a:t>fellowship fund contributions at weekly meetings</a:t>
            </a:r>
          </a:p>
          <a:p>
            <a:pPr marL="0" indent="0">
              <a:buNone/>
            </a:pPr>
            <a:r>
              <a:rPr lang="en-US" sz="2100" b="1" dirty="0" smtClean="0"/>
              <a:t>Service:</a:t>
            </a:r>
            <a:r>
              <a:rPr lang="en-US" sz="2200" b="1" dirty="0" smtClean="0"/>
              <a:t> </a:t>
            </a:r>
            <a:r>
              <a:rPr lang="en-US" sz="1900" dirty="0" smtClean="0"/>
              <a:t>by participating in local and international service projects, club members can volunteer their time and talents where they’re most needed. It takes participation from all club members to make our club successful</a:t>
            </a:r>
            <a:r>
              <a:rPr lang="en-US" sz="1900" dirty="0" smtClean="0"/>
              <a:t>!</a:t>
            </a:r>
          </a:p>
          <a:p>
            <a:pPr marL="0" indent="0">
              <a:buNone/>
            </a:pPr>
            <a:r>
              <a:rPr lang="en-US" sz="2000" b="1" dirty="0"/>
              <a:t>Attendance</a:t>
            </a:r>
            <a:r>
              <a:rPr lang="en-US" sz="2000" dirty="0"/>
              <a:t>: </a:t>
            </a:r>
            <a:r>
              <a:rPr lang="en-US" sz="1900" dirty="0" smtClean="0"/>
              <a:t>50</a:t>
            </a:r>
            <a:r>
              <a:rPr lang="en-US" sz="1900" dirty="0"/>
              <a:t>% attendance </a:t>
            </a:r>
            <a:r>
              <a:rPr lang="en-US" sz="1900" dirty="0" smtClean="0"/>
              <a:t>expectation</a:t>
            </a:r>
            <a:endParaRPr lang="en-US" sz="1900" dirty="0" smtClean="0"/>
          </a:p>
        </p:txBody>
      </p:sp>
      <p:sp>
        <p:nvSpPr>
          <p:cNvPr id="3" name="Title 2"/>
          <p:cNvSpPr>
            <a:spLocks noGrp="1"/>
          </p:cNvSpPr>
          <p:nvPr>
            <p:ph type="title"/>
          </p:nvPr>
        </p:nvSpPr>
        <p:spPr>
          <a:xfrm>
            <a:off x="457200" y="338328"/>
            <a:ext cx="8229600" cy="1414272"/>
          </a:xfrm>
        </p:spPr>
        <p:txBody>
          <a:bodyPr>
            <a:noAutofit/>
          </a:bodyPr>
          <a:lstStyle/>
          <a:p>
            <a:r>
              <a:rPr lang="en-US" sz="5000" b="1" dirty="0" smtClean="0">
                <a:solidFill>
                  <a:schemeClr val="accent5">
                    <a:lumMod val="60000"/>
                    <a:lumOff val="40000"/>
                  </a:schemeClr>
                </a:solidFill>
              </a:rPr>
              <a:t>MEMBERSHIP RESPONSIBILITIES</a:t>
            </a:r>
            <a:endParaRPr lang="en-US" sz="5000" b="1" dirty="0">
              <a:solidFill>
                <a:schemeClr val="accent5">
                  <a:lumMod val="60000"/>
                  <a:lumOff val="40000"/>
                </a:schemeClr>
              </a:solidFill>
            </a:endParaRPr>
          </a:p>
        </p:txBody>
      </p:sp>
    </p:spTree>
    <p:extLst>
      <p:ext uri="{BB962C8B-B14F-4D97-AF65-F5344CB8AC3E}">
        <p14:creationId xmlns:p14="http://schemas.microsoft.com/office/powerpoint/2010/main" val="2069109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noAutofit/>
          </a:bodyPr>
          <a:lstStyle/>
          <a:p>
            <a:pPr marL="0" indent="0" algn="ctr">
              <a:buNone/>
            </a:pPr>
            <a:r>
              <a:rPr lang="en-US" sz="3500" dirty="0" smtClean="0"/>
              <a:t>The Plainville Rotary Club </a:t>
            </a:r>
          </a:p>
          <a:p>
            <a:pPr marL="0" indent="0" algn="ctr">
              <a:buNone/>
            </a:pPr>
            <a:r>
              <a:rPr lang="en-US" sz="3500" dirty="0" smtClean="0"/>
              <a:t>meets every Monday at 12:15-1:15pm</a:t>
            </a:r>
          </a:p>
          <a:p>
            <a:pPr marL="0" indent="0" algn="ctr">
              <a:buNone/>
            </a:pPr>
            <a:r>
              <a:rPr lang="en-US" sz="3500" dirty="0" smtClean="0"/>
              <a:t> at J. Timothy’s Restaurant</a:t>
            </a:r>
          </a:p>
          <a:p>
            <a:pPr marL="0" indent="0" algn="ctr">
              <a:buNone/>
            </a:pPr>
            <a:endParaRPr lang="en-US" sz="3500" dirty="0"/>
          </a:p>
          <a:p>
            <a:pPr marL="0" indent="0" algn="ctr">
              <a:buNone/>
            </a:pPr>
            <a:r>
              <a:rPr lang="en-US" sz="3500" dirty="0" smtClean="0"/>
              <a:t>For more information about our club, projects and our upcoming events, visit www.plainvillectrotary.org</a:t>
            </a:r>
            <a:endParaRPr lang="en-US" sz="3500" dirty="0"/>
          </a:p>
        </p:txBody>
      </p:sp>
      <p:sp>
        <p:nvSpPr>
          <p:cNvPr id="3" name="Title 2"/>
          <p:cNvSpPr>
            <a:spLocks noGrp="1"/>
          </p:cNvSpPr>
          <p:nvPr>
            <p:ph type="title"/>
          </p:nvPr>
        </p:nvSpPr>
        <p:spPr/>
        <p:txBody>
          <a:bodyPr>
            <a:noAutofit/>
          </a:bodyPr>
          <a:lstStyle/>
          <a:p>
            <a:r>
              <a:rPr lang="en-US" sz="5500" b="1" dirty="0" smtClean="0">
                <a:solidFill>
                  <a:schemeClr val="accent5">
                    <a:lumMod val="60000"/>
                    <a:lumOff val="40000"/>
                  </a:schemeClr>
                </a:solidFill>
              </a:rPr>
              <a:t>GET TO KNOW US</a:t>
            </a:r>
            <a:endParaRPr lang="en-US" sz="5500" b="1" dirty="0">
              <a:solidFill>
                <a:schemeClr val="accent5">
                  <a:lumMod val="60000"/>
                  <a:lumOff val="40000"/>
                </a:schemeClr>
              </a:solidFill>
            </a:endParaRPr>
          </a:p>
        </p:txBody>
      </p:sp>
    </p:spTree>
    <p:extLst>
      <p:ext uri="{BB962C8B-B14F-4D97-AF65-F5344CB8AC3E}">
        <p14:creationId xmlns:p14="http://schemas.microsoft.com/office/powerpoint/2010/main" val="4060310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382000" cy="3886200"/>
          </a:xfrm>
        </p:spPr>
        <p:txBody>
          <a:bodyPr>
            <a:normAutofit fontScale="92500" lnSpcReduction="10000"/>
          </a:bodyPr>
          <a:lstStyle/>
          <a:p>
            <a:pPr marL="0" indent="0">
              <a:buNone/>
            </a:pPr>
            <a:r>
              <a:rPr lang="en-US" dirty="0"/>
              <a:t>We are neighbors, community leaders, and global citizens uniting for the common good. With you, we can accomplish </a:t>
            </a:r>
            <a:r>
              <a:rPr lang="en-US" dirty="0" smtClean="0"/>
              <a:t>even </a:t>
            </a:r>
            <a:r>
              <a:rPr lang="en-US" dirty="0"/>
              <a:t>more</a:t>
            </a:r>
            <a:r>
              <a:rPr lang="en-US" dirty="0" smtClean="0"/>
              <a:t>. – </a:t>
            </a:r>
            <a:r>
              <a:rPr lang="en-US" sz="1600" i="1" dirty="0" smtClean="0"/>
              <a:t>Rotary International Web Site</a:t>
            </a:r>
          </a:p>
          <a:p>
            <a:pPr marL="0" indent="0">
              <a:buNone/>
            </a:pPr>
            <a:endParaRPr lang="en-US" sz="1600" i="1" dirty="0" smtClean="0"/>
          </a:p>
          <a:p>
            <a:r>
              <a:rPr lang="en-US" sz="1800" dirty="0" smtClean="0"/>
              <a:t>1.2 </a:t>
            </a:r>
            <a:r>
              <a:rPr lang="en-US" sz="1800" dirty="0"/>
              <a:t>million </a:t>
            </a:r>
            <a:r>
              <a:rPr lang="en-US" sz="1800" dirty="0" smtClean="0"/>
              <a:t>members</a:t>
            </a:r>
          </a:p>
          <a:p>
            <a:r>
              <a:rPr lang="en-US" sz="1800" dirty="0" smtClean="0"/>
              <a:t>34,000 </a:t>
            </a:r>
            <a:r>
              <a:rPr lang="en-US" sz="1800" dirty="0"/>
              <a:t>clubs </a:t>
            </a:r>
            <a:r>
              <a:rPr lang="en-US" sz="1800" dirty="0" smtClean="0"/>
              <a:t>in over 200 countries</a:t>
            </a:r>
          </a:p>
          <a:p>
            <a:r>
              <a:rPr lang="en-US" sz="1800" dirty="0" smtClean="0"/>
              <a:t>We are local </a:t>
            </a:r>
            <a:r>
              <a:rPr lang="en-US" sz="1800" b="1" dirty="0" smtClean="0"/>
              <a:t>independent </a:t>
            </a:r>
            <a:r>
              <a:rPr lang="en-US" sz="1800" dirty="0" smtClean="0"/>
              <a:t>Clubs with a global presence</a:t>
            </a:r>
          </a:p>
          <a:p>
            <a:r>
              <a:rPr lang="en-US" sz="1800" dirty="0" smtClean="0"/>
              <a:t>Our only global goal is to eradicate Polio</a:t>
            </a:r>
          </a:p>
          <a:p>
            <a:endParaRPr lang="en-US" sz="1800" dirty="0" smtClean="0"/>
          </a:p>
          <a:p>
            <a:pPr marL="0" indent="0">
              <a:buNone/>
            </a:pPr>
            <a:r>
              <a:rPr lang="en-US" dirty="0" smtClean="0"/>
              <a:t>Our </a:t>
            </a:r>
            <a:r>
              <a:rPr lang="en-US" dirty="0"/>
              <a:t>global community’s impact has never been greater – and it continues to grow</a:t>
            </a:r>
            <a:r>
              <a:rPr lang="en-US" dirty="0" smtClean="0"/>
              <a:t>.</a:t>
            </a:r>
            <a:r>
              <a:rPr lang="en-US" dirty="0"/>
              <a:t> Together, we empower youth, improve health, promote peace, and advance our communities in all corners of the globe. </a:t>
            </a:r>
          </a:p>
          <a:p>
            <a:pPr marL="0" indent="0">
              <a:buNone/>
            </a:pPr>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WHAT IS ROTARY?</a:t>
            </a:r>
            <a:endParaRPr lang="en-US" sz="5500" b="1" dirty="0">
              <a:solidFill>
                <a:schemeClr val="accent5">
                  <a:lumMod val="60000"/>
                  <a:lumOff val="40000"/>
                </a:schemeClr>
              </a:solidFill>
            </a:endParaRPr>
          </a:p>
        </p:txBody>
      </p:sp>
      <p:sp>
        <p:nvSpPr>
          <p:cNvPr id="4" name="Rectangle 3"/>
          <p:cNvSpPr/>
          <p:nvPr/>
        </p:nvSpPr>
        <p:spPr>
          <a:xfrm>
            <a:off x="120770" y="3581400"/>
            <a:ext cx="8686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2105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382000" cy="3886200"/>
          </a:xfrm>
        </p:spPr>
        <p:txBody>
          <a:bodyPr>
            <a:normAutofit fontScale="92500" lnSpcReduction="10000"/>
          </a:bodyPr>
          <a:lstStyle/>
          <a:p>
            <a:pPr marL="0" indent="0">
              <a:buNone/>
            </a:pPr>
            <a:r>
              <a:rPr lang="en-US" dirty="0"/>
              <a:t>We are neighbors, community leaders, and global citizens uniting for the common good. With you, we can accomplish </a:t>
            </a:r>
            <a:r>
              <a:rPr lang="en-US" dirty="0" smtClean="0"/>
              <a:t>even </a:t>
            </a:r>
            <a:r>
              <a:rPr lang="en-US" dirty="0"/>
              <a:t>more</a:t>
            </a:r>
            <a:r>
              <a:rPr lang="en-US" dirty="0" smtClean="0"/>
              <a:t>. – </a:t>
            </a:r>
            <a:r>
              <a:rPr lang="en-US" sz="1600" i="1" dirty="0" smtClean="0"/>
              <a:t>Rotary International Web Site</a:t>
            </a:r>
          </a:p>
          <a:p>
            <a:pPr marL="0" indent="0">
              <a:buNone/>
            </a:pPr>
            <a:endParaRPr lang="en-US" sz="1600" i="1" dirty="0" smtClean="0"/>
          </a:p>
          <a:p>
            <a:r>
              <a:rPr lang="en-US" sz="1800" dirty="0" smtClean="0"/>
              <a:t>1.2 </a:t>
            </a:r>
            <a:r>
              <a:rPr lang="en-US" sz="1800" dirty="0"/>
              <a:t>million </a:t>
            </a:r>
            <a:r>
              <a:rPr lang="en-US" sz="1800" dirty="0" smtClean="0"/>
              <a:t>members</a:t>
            </a:r>
          </a:p>
          <a:p>
            <a:r>
              <a:rPr lang="en-US" sz="1800" dirty="0" smtClean="0"/>
              <a:t>34,000 </a:t>
            </a:r>
            <a:r>
              <a:rPr lang="en-US" sz="1800" dirty="0"/>
              <a:t>clubs </a:t>
            </a:r>
            <a:r>
              <a:rPr lang="en-US" sz="1800" dirty="0" smtClean="0"/>
              <a:t>in over 200 countries</a:t>
            </a:r>
          </a:p>
          <a:p>
            <a:r>
              <a:rPr lang="en-US" sz="1800" dirty="0" smtClean="0"/>
              <a:t>We are local </a:t>
            </a:r>
            <a:r>
              <a:rPr lang="en-US" sz="1800" b="1" dirty="0" smtClean="0"/>
              <a:t>independent </a:t>
            </a:r>
            <a:r>
              <a:rPr lang="en-US" sz="1800" dirty="0" smtClean="0"/>
              <a:t>Clubs with a global presence</a:t>
            </a:r>
          </a:p>
          <a:p>
            <a:r>
              <a:rPr lang="en-US" sz="1800" dirty="0" smtClean="0"/>
              <a:t>Our only global goal is to eradicate Polio</a:t>
            </a:r>
          </a:p>
          <a:p>
            <a:endParaRPr lang="en-US" sz="1800" dirty="0" smtClean="0"/>
          </a:p>
          <a:p>
            <a:pPr marL="0" indent="0">
              <a:buNone/>
            </a:pPr>
            <a:r>
              <a:rPr lang="en-US" dirty="0" smtClean="0"/>
              <a:t>Our </a:t>
            </a:r>
            <a:r>
              <a:rPr lang="en-US" dirty="0"/>
              <a:t>global community’s impact has never been greater – and it continues to grow</a:t>
            </a:r>
            <a:r>
              <a:rPr lang="en-US" dirty="0" smtClean="0"/>
              <a:t>.</a:t>
            </a:r>
            <a:r>
              <a:rPr lang="en-US" dirty="0"/>
              <a:t> Together, we empower youth, improve health, promote peace, and advance our communities in all corners of the globe. </a:t>
            </a:r>
          </a:p>
          <a:p>
            <a:pPr marL="0" indent="0">
              <a:buNone/>
            </a:pPr>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WHAT IS ROTARY?</a:t>
            </a:r>
            <a:endParaRPr lang="en-US" sz="5500" b="1" dirty="0">
              <a:solidFill>
                <a:schemeClr val="accent5">
                  <a:lumMod val="60000"/>
                  <a:lumOff val="40000"/>
                </a:schemeClr>
              </a:solidFill>
            </a:endParaRPr>
          </a:p>
        </p:txBody>
      </p:sp>
    </p:spTree>
    <p:extLst>
      <p:ext uri="{BB962C8B-B14F-4D97-AF65-F5344CB8AC3E}">
        <p14:creationId xmlns:p14="http://schemas.microsoft.com/office/powerpoint/2010/main" val="3124396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5791200" cy="4343400"/>
          </a:xfrm>
        </p:spPr>
        <p:txBody>
          <a:bodyPr>
            <a:normAutofit fontScale="77500" lnSpcReduction="20000"/>
          </a:bodyPr>
          <a:lstStyle/>
          <a:p>
            <a:pPr marL="301943" lvl="1" indent="0">
              <a:buSzPct val="120000"/>
              <a:buNone/>
            </a:pPr>
            <a:r>
              <a:rPr lang="en-US" altLang="en-US" sz="2800" dirty="0" smtClean="0">
                <a:solidFill>
                  <a:schemeClr val="accent2">
                    <a:lumMod val="75000"/>
                  </a:schemeClr>
                </a:solidFill>
              </a:rPr>
              <a:t>The Plainville Rotary Club was originally chartered in 1955. Since that time we have been offering service to our </a:t>
            </a:r>
            <a:r>
              <a:rPr lang="en-US" altLang="en-US" sz="2800" dirty="0">
                <a:solidFill>
                  <a:schemeClr val="accent2">
                    <a:lumMod val="75000"/>
                  </a:schemeClr>
                </a:solidFill>
              </a:rPr>
              <a:t>c</a:t>
            </a:r>
            <a:r>
              <a:rPr lang="en-US" altLang="en-US" sz="2800" dirty="0" smtClean="0">
                <a:solidFill>
                  <a:schemeClr val="accent2">
                    <a:lumMod val="75000"/>
                  </a:schemeClr>
                </a:solidFill>
              </a:rPr>
              <a:t>ommunity by providing scholarships, community projects and grants. In addition, we have </a:t>
            </a:r>
            <a:r>
              <a:rPr lang="en-US" altLang="en-US" sz="2800" dirty="0" smtClean="0">
                <a:solidFill>
                  <a:schemeClr val="accent2">
                    <a:lumMod val="75000"/>
                  </a:schemeClr>
                </a:solidFill>
              </a:rPr>
              <a:t>made </a:t>
            </a:r>
            <a:r>
              <a:rPr lang="en-US" altLang="en-US" sz="2800" dirty="0" smtClean="0">
                <a:solidFill>
                  <a:schemeClr val="accent2">
                    <a:lumMod val="75000"/>
                  </a:schemeClr>
                </a:solidFill>
              </a:rPr>
              <a:t>significant contributions to Rotary’s international efforts.</a:t>
            </a:r>
          </a:p>
          <a:p>
            <a:pPr marL="301943" lvl="1" indent="0">
              <a:buSzPct val="120000"/>
              <a:buNone/>
            </a:pPr>
            <a:endParaRPr lang="en-US" altLang="en-US" dirty="0" smtClean="0">
              <a:solidFill>
                <a:srgbClr val="58585A"/>
              </a:solidFill>
              <a:latin typeface="Candara" panose="020E0502030303020204" pitchFamily="34" charset="0"/>
            </a:endParaRPr>
          </a:p>
          <a:p>
            <a:pPr lvl="1">
              <a:buSzPct val="120000"/>
              <a:buFont typeface="Wingdings" panose="05000000000000000000" pitchFamily="2" charset="2"/>
              <a:buChar char="§"/>
            </a:pPr>
            <a:r>
              <a:rPr lang="en-US" altLang="en-US" sz="2500" dirty="0" smtClean="0">
                <a:solidFill>
                  <a:schemeClr val="accent2">
                    <a:lumMod val="75000"/>
                  </a:schemeClr>
                </a:solidFill>
              </a:rPr>
              <a:t>34 members </a:t>
            </a:r>
            <a:r>
              <a:rPr lang="en-US" altLang="en-US" sz="2100" dirty="0" smtClean="0">
                <a:solidFill>
                  <a:schemeClr val="accent2">
                    <a:lumMod val="75000"/>
                  </a:schemeClr>
                </a:solidFill>
              </a:rPr>
              <a:t>(representing a variety of vocations)</a:t>
            </a:r>
            <a:endParaRPr lang="en-US" altLang="en-US" sz="2100" dirty="0">
              <a:solidFill>
                <a:schemeClr val="accent2">
                  <a:lumMod val="75000"/>
                </a:schemeClr>
              </a:solidFill>
            </a:endParaRPr>
          </a:p>
          <a:p>
            <a:pPr lvl="1">
              <a:buSzPct val="120000"/>
              <a:buFont typeface="Wingdings" panose="05000000000000000000" pitchFamily="2" charset="2"/>
              <a:buChar char="§"/>
            </a:pPr>
            <a:r>
              <a:rPr lang="en-US" altLang="en-US" sz="2500" dirty="0">
                <a:solidFill>
                  <a:schemeClr val="accent2">
                    <a:lumMod val="75000"/>
                  </a:schemeClr>
                </a:solidFill>
              </a:rPr>
              <a:t>50% men 50% women</a:t>
            </a:r>
          </a:p>
          <a:p>
            <a:pPr lvl="1">
              <a:buSzPct val="120000"/>
              <a:buFont typeface="Wingdings" panose="05000000000000000000" pitchFamily="2" charset="2"/>
              <a:buChar char="§"/>
            </a:pPr>
            <a:r>
              <a:rPr lang="en-US" altLang="en-US" sz="2500" dirty="0">
                <a:solidFill>
                  <a:schemeClr val="accent2">
                    <a:lumMod val="75000"/>
                  </a:schemeClr>
                </a:solidFill>
              </a:rPr>
              <a:t>Raise and donate over $40,000 annually</a:t>
            </a:r>
          </a:p>
          <a:p>
            <a:pPr marL="627063" lvl="2" indent="0">
              <a:buSzPct val="120000"/>
              <a:buNone/>
            </a:pPr>
            <a:r>
              <a:rPr lang="en-US" altLang="en-US" sz="2500" dirty="0" smtClean="0">
                <a:solidFill>
                  <a:schemeClr val="accent2">
                    <a:lumMod val="75000"/>
                  </a:schemeClr>
                </a:solidFill>
              </a:rPr>
              <a:t>     70</a:t>
            </a:r>
            <a:r>
              <a:rPr lang="en-US" altLang="en-US" sz="2500" dirty="0">
                <a:solidFill>
                  <a:schemeClr val="accent2">
                    <a:lumMod val="75000"/>
                  </a:schemeClr>
                </a:solidFill>
              </a:rPr>
              <a:t>% scholarships</a:t>
            </a:r>
          </a:p>
          <a:p>
            <a:pPr marL="627063" lvl="2" indent="0">
              <a:buSzPct val="120000"/>
              <a:buNone/>
            </a:pPr>
            <a:r>
              <a:rPr lang="en-US" altLang="en-US" sz="2500" dirty="0" smtClean="0">
                <a:solidFill>
                  <a:schemeClr val="accent2">
                    <a:lumMod val="75000"/>
                  </a:schemeClr>
                </a:solidFill>
              </a:rPr>
              <a:t>     20</a:t>
            </a:r>
            <a:r>
              <a:rPr lang="en-US" altLang="en-US" sz="2500" dirty="0">
                <a:solidFill>
                  <a:schemeClr val="accent2">
                    <a:lumMod val="75000"/>
                  </a:schemeClr>
                </a:solidFill>
              </a:rPr>
              <a:t>% community</a:t>
            </a:r>
          </a:p>
          <a:p>
            <a:pPr marL="627063" lvl="2" indent="0">
              <a:buSzPct val="120000"/>
              <a:buNone/>
            </a:pPr>
            <a:r>
              <a:rPr lang="en-US" altLang="en-US" sz="2500" dirty="0" smtClean="0">
                <a:solidFill>
                  <a:schemeClr val="accent2">
                    <a:lumMod val="75000"/>
                  </a:schemeClr>
                </a:solidFill>
              </a:rPr>
              <a:t>     10</a:t>
            </a:r>
            <a:r>
              <a:rPr lang="en-US" altLang="en-US" sz="2500" dirty="0">
                <a:solidFill>
                  <a:schemeClr val="accent2">
                    <a:lumMod val="75000"/>
                  </a:schemeClr>
                </a:solidFill>
              </a:rPr>
              <a:t>% international</a:t>
            </a:r>
          </a:p>
          <a:p>
            <a:pPr lvl="1">
              <a:buSzPct val="120000"/>
              <a:buFont typeface="Wingdings" panose="05000000000000000000" pitchFamily="2" charset="2"/>
              <a:buChar char="§"/>
            </a:pPr>
            <a:r>
              <a:rPr lang="en-US" altLang="en-US" sz="2500" dirty="0">
                <a:solidFill>
                  <a:schemeClr val="accent2">
                    <a:lumMod val="75000"/>
                  </a:schemeClr>
                </a:solidFill>
              </a:rPr>
              <a:t>Sponsor Interact Club at the High School</a:t>
            </a:r>
          </a:p>
          <a:p>
            <a:endParaRPr lang="en-US" dirty="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OUR ROTARY CLUB</a:t>
            </a:r>
            <a:endParaRPr lang="en-US" sz="5500" b="1" dirty="0">
              <a:solidFill>
                <a:schemeClr val="accent5">
                  <a:lumMod val="60000"/>
                  <a:lumOff val="40000"/>
                </a:schemeClr>
              </a:solidFill>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437883"/>
            <a:ext cx="2438400" cy="18293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450" y="4533776"/>
            <a:ext cx="2495550" cy="165828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286500" y="6251275"/>
            <a:ext cx="2514600" cy="461665"/>
          </a:xfrm>
          <a:prstGeom prst="rect">
            <a:avLst/>
          </a:prstGeom>
          <a:noFill/>
        </p:spPr>
        <p:txBody>
          <a:bodyPr wrap="square" rtlCol="0">
            <a:spAutoFit/>
          </a:bodyPr>
          <a:lstStyle/>
          <a:p>
            <a:r>
              <a:rPr lang="en-US" sz="1200" b="1" dirty="0" smtClean="0"/>
              <a:t>Emma Carpenter</a:t>
            </a:r>
          </a:p>
          <a:p>
            <a:r>
              <a:rPr lang="en-US" sz="1200" b="1" dirty="0" smtClean="0"/>
              <a:t>1</a:t>
            </a:r>
            <a:r>
              <a:rPr lang="en-US" sz="1200" b="1" baseline="30000" dirty="0" smtClean="0"/>
              <a:t>st</a:t>
            </a:r>
            <a:r>
              <a:rPr lang="en-US" sz="1200" b="1" dirty="0" smtClean="0"/>
              <a:t> President of PHS Interact Club</a:t>
            </a:r>
            <a:endParaRPr lang="en-US" sz="1200" b="1" dirty="0"/>
          </a:p>
        </p:txBody>
      </p:sp>
    </p:spTree>
    <p:extLst>
      <p:ext uri="{BB962C8B-B14F-4D97-AF65-F5344CB8AC3E}">
        <p14:creationId xmlns:p14="http://schemas.microsoft.com/office/powerpoint/2010/main" val="392994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362200"/>
            <a:ext cx="7408333" cy="3450696"/>
          </a:xfrm>
        </p:spPr>
        <p:txBody>
          <a:bodyPr/>
          <a:lstStyle/>
          <a:p>
            <a:pPr marL="0" indent="0" algn="ctr">
              <a:buNone/>
            </a:pPr>
            <a:r>
              <a:rPr lang="en-US" sz="3600" dirty="0"/>
              <a:t>To provide business, professional and community leaders an opportunity for service to others in order to benefit the community of Plainville and others worldwide.</a:t>
            </a:r>
          </a:p>
          <a:p>
            <a:endParaRPr lang="en-US" dirty="0"/>
          </a:p>
        </p:txBody>
      </p:sp>
      <p:sp>
        <p:nvSpPr>
          <p:cNvPr id="3" name="Title 2"/>
          <p:cNvSpPr>
            <a:spLocks noGrp="1"/>
          </p:cNvSpPr>
          <p:nvPr>
            <p:ph type="title"/>
          </p:nvPr>
        </p:nvSpPr>
        <p:spPr>
          <a:xfrm>
            <a:off x="457200" y="381000"/>
            <a:ext cx="8229600" cy="1447800"/>
          </a:xfrm>
        </p:spPr>
        <p:txBody>
          <a:bodyPr>
            <a:normAutofit fontScale="90000"/>
          </a:bodyPr>
          <a:lstStyle/>
          <a:p>
            <a:r>
              <a:rPr lang="en-US" sz="5500" b="1" dirty="0" smtClean="0">
                <a:solidFill>
                  <a:schemeClr val="accent5">
                    <a:lumMod val="60000"/>
                    <a:lumOff val="40000"/>
                  </a:schemeClr>
                </a:solidFill>
              </a:rPr>
              <a:t>Plainville Rotary Club</a:t>
            </a:r>
            <a:br>
              <a:rPr lang="en-US" sz="5500" b="1" dirty="0" smtClean="0">
                <a:solidFill>
                  <a:schemeClr val="accent5">
                    <a:lumMod val="60000"/>
                    <a:lumOff val="40000"/>
                  </a:schemeClr>
                </a:solidFill>
              </a:rPr>
            </a:br>
            <a:r>
              <a:rPr lang="en-US" sz="6100" b="1" dirty="0" smtClean="0">
                <a:solidFill>
                  <a:schemeClr val="accent5">
                    <a:lumMod val="60000"/>
                    <a:lumOff val="40000"/>
                  </a:schemeClr>
                </a:solidFill>
              </a:rPr>
              <a:t>MISSION</a:t>
            </a:r>
            <a:endParaRPr lang="en-US" sz="6100" dirty="0"/>
          </a:p>
        </p:txBody>
      </p:sp>
    </p:spTree>
    <p:extLst>
      <p:ext uri="{BB962C8B-B14F-4D97-AF65-F5344CB8AC3E}">
        <p14:creationId xmlns:p14="http://schemas.microsoft.com/office/powerpoint/2010/main" val="361210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8077200" cy="4191000"/>
          </a:xfrm>
        </p:spPr>
        <p:txBody>
          <a:bodyPr>
            <a:normAutofit fontScale="85000" lnSpcReduction="20000"/>
          </a:bodyPr>
          <a:lstStyle/>
          <a:p>
            <a:pPr marL="0" indent="0">
              <a:buNone/>
            </a:pPr>
            <a:r>
              <a:rPr lang="en-US" dirty="0" smtClean="0"/>
              <a:t>The Rotary Club of Plainville will continue to be the premier Service Club of our community. This can be achieved by:</a:t>
            </a:r>
          </a:p>
          <a:p>
            <a:pPr>
              <a:buFont typeface="Wingdings" panose="05000000000000000000" pitchFamily="2" charset="2"/>
              <a:buChar char="§"/>
            </a:pPr>
            <a:r>
              <a:rPr lang="en-US" dirty="0" smtClean="0"/>
              <a:t>Supporting the ideals and missions of Rotary International</a:t>
            </a:r>
          </a:p>
          <a:p>
            <a:pPr>
              <a:buFont typeface="Wingdings" panose="05000000000000000000" pitchFamily="2" charset="2"/>
              <a:buChar char="§"/>
            </a:pPr>
            <a:r>
              <a:rPr lang="en-US" dirty="0" smtClean="0"/>
              <a:t>Improving the quality of life for those we serve</a:t>
            </a:r>
          </a:p>
          <a:p>
            <a:pPr>
              <a:buFont typeface="Wingdings" panose="05000000000000000000" pitchFamily="2" charset="2"/>
              <a:buChar char="§"/>
            </a:pPr>
            <a:r>
              <a:rPr lang="en-US" dirty="0" smtClean="0"/>
              <a:t>Investing time and or money in at least three community projects and one international project annually which achieve meaningful results in an atmosphere of fun and fellowship</a:t>
            </a:r>
          </a:p>
          <a:p>
            <a:pPr>
              <a:buFont typeface="Wingdings" panose="05000000000000000000" pitchFamily="2" charset="2"/>
              <a:buChar char="§"/>
            </a:pPr>
            <a:r>
              <a:rPr lang="en-US" dirty="0" smtClean="0"/>
              <a:t>Working together on fundraisers</a:t>
            </a:r>
          </a:p>
          <a:p>
            <a:pPr>
              <a:buFont typeface="Wingdings" panose="05000000000000000000" pitchFamily="2" charset="2"/>
              <a:buChar char="§"/>
            </a:pPr>
            <a:r>
              <a:rPr lang="en-US" dirty="0" smtClean="0"/>
              <a:t>Increasing membership by at least one new member/year</a:t>
            </a:r>
          </a:p>
          <a:p>
            <a:pPr>
              <a:buFont typeface="Wingdings" panose="05000000000000000000" pitchFamily="2" charset="2"/>
              <a:buChar char="§"/>
            </a:pPr>
            <a:r>
              <a:rPr lang="en-US" dirty="0" smtClean="0"/>
              <a:t>Having a solid succession plan</a:t>
            </a:r>
          </a:p>
          <a:p>
            <a:pPr>
              <a:buFont typeface="Wingdings" panose="05000000000000000000" pitchFamily="2" charset="2"/>
              <a:buChar char="§"/>
            </a:pPr>
            <a:r>
              <a:rPr lang="en-US" dirty="0" smtClean="0"/>
              <a:t>Investing in future community leaders by:</a:t>
            </a:r>
          </a:p>
          <a:p>
            <a:pPr lvl="1">
              <a:buFont typeface="Arial" panose="020B0604020202020204" pitchFamily="34" charset="0"/>
              <a:buChar char="•"/>
            </a:pPr>
            <a:r>
              <a:rPr lang="en-US" dirty="0" smtClean="0"/>
              <a:t>Supporting students and young professionals participation in Rotary programs</a:t>
            </a:r>
          </a:p>
          <a:p>
            <a:pPr lvl="1">
              <a:buFont typeface="Arial" panose="020B0604020202020204" pitchFamily="34" charset="0"/>
              <a:buChar char="•"/>
            </a:pPr>
            <a:r>
              <a:rPr lang="en-US" dirty="0" smtClean="0"/>
              <a:t>Awarding a minimum of $25,000 of scholarships annually</a:t>
            </a:r>
          </a:p>
          <a:p>
            <a:pPr marL="301943" lvl="1" indent="0">
              <a:buNone/>
            </a:pPr>
            <a:endParaRPr lang="en-US" dirty="0" smtClean="0"/>
          </a:p>
          <a:p>
            <a:pPr marL="301943" lvl="1" indent="0">
              <a:buNone/>
            </a:pPr>
            <a:endParaRPr lang="en-US" dirty="0" smtClean="0"/>
          </a:p>
          <a:p>
            <a:endParaRPr lang="en-US" dirty="0" smtClean="0"/>
          </a:p>
          <a:p>
            <a:endParaRPr lang="en-US" dirty="0"/>
          </a:p>
        </p:txBody>
      </p:sp>
      <p:sp>
        <p:nvSpPr>
          <p:cNvPr id="3" name="Title 2"/>
          <p:cNvSpPr>
            <a:spLocks noGrp="1"/>
          </p:cNvSpPr>
          <p:nvPr>
            <p:ph type="title"/>
          </p:nvPr>
        </p:nvSpPr>
        <p:spPr>
          <a:xfrm>
            <a:off x="457200" y="338328"/>
            <a:ext cx="8229600" cy="1414272"/>
          </a:xfrm>
        </p:spPr>
        <p:txBody>
          <a:bodyPr>
            <a:normAutofit fontScale="90000"/>
          </a:bodyPr>
          <a:lstStyle/>
          <a:p>
            <a:r>
              <a:rPr lang="en-US" sz="5600" b="1" dirty="0" smtClean="0">
                <a:solidFill>
                  <a:schemeClr val="accent5">
                    <a:lumMod val="60000"/>
                    <a:lumOff val="40000"/>
                  </a:schemeClr>
                </a:solidFill>
              </a:rPr>
              <a:t>Plainville Rotary Club</a:t>
            </a:r>
            <a:r>
              <a:rPr lang="en-US" dirty="0" smtClean="0"/>
              <a:t/>
            </a:r>
            <a:br>
              <a:rPr lang="en-US" dirty="0" smtClean="0"/>
            </a:br>
            <a:r>
              <a:rPr lang="en-US" sz="6100" b="1" dirty="0" smtClean="0">
                <a:solidFill>
                  <a:schemeClr val="accent5">
                    <a:lumMod val="60000"/>
                    <a:lumOff val="40000"/>
                  </a:schemeClr>
                </a:solidFill>
              </a:rPr>
              <a:t>VISION</a:t>
            </a:r>
            <a:endParaRPr lang="en-US" sz="6100" b="1" dirty="0">
              <a:solidFill>
                <a:schemeClr val="accent5">
                  <a:lumMod val="60000"/>
                  <a:lumOff val="40000"/>
                </a:schemeClr>
              </a:solidFill>
            </a:endParaRPr>
          </a:p>
        </p:txBody>
      </p:sp>
    </p:spTree>
    <p:extLst>
      <p:ext uri="{BB962C8B-B14F-4D97-AF65-F5344CB8AC3E}">
        <p14:creationId xmlns:p14="http://schemas.microsoft.com/office/powerpoint/2010/main" val="212913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93700" y="91615"/>
            <a:ext cx="8229600" cy="1252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smtClean="0">
                <a:solidFill>
                  <a:schemeClr val="accent5">
                    <a:lumMod val="60000"/>
                    <a:lumOff val="40000"/>
                  </a:schemeClr>
                </a:solidFill>
                <a:latin typeface="Arial Narrow" pitchFamily="34" charset="0"/>
              </a:rPr>
              <a:t>Plainville Rotary Club - VISION</a:t>
            </a:r>
          </a:p>
        </p:txBody>
      </p:sp>
      <p:pic>
        <p:nvPicPr>
          <p:cNvPr id="52226" name="Picture 2" descr="http://www.earlyact.com/images/ealogo1.jpg"/>
          <p:cNvPicPr>
            <a:picLocks noChangeAspect="1" noChangeArrowheads="1"/>
          </p:cNvPicPr>
          <p:nvPr/>
        </p:nvPicPr>
        <p:blipFill>
          <a:blip r:embed="rId2"/>
          <a:srcRect/>
          <a:stretch>
            <a:fillRect/>
          </a:stretch>
        </p:blipFill>
        <p:spPr bwMode="auto">
          <a:xfrm>
            <a:off x="609600" y="5029200"/>
            <a:ext cx="990600" cy="990600"/>
          </a:xfrm>
          <a:prstGeom prst="rect">
            <a:avLst/>
          </a:prstGeom>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p:spPr>
      </p:pic>
      <p:pic>
        <p:nvPicPr>
          <p:cNvPr id="19460" name="Picture 2" descr="http://www.rotary5320.org/wp-content/uploads/2010/04/Interact-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095750"/>
            <a:ext cx="9937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rotary5320.org/wp-content/uploads/2010/04/Interact-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352800"/>
            <a:ext cx="9937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4" descr="data:image/jpeg;base64,/9j/4AAQSkZJRgABAQAAAQABAAD/2wCEAAkGBhIRERQUExQWFBUWFRcUFxgXGBYYGBgcGhgWGBYXFxQaGyYeGBojGhgWHy8gIycpLCwsFx4xNTAqNSYrLCkBCQoKDgwOGg8PGiwkHyQqLCwsLCwwLywsLDAsLC0sLywvLDQsLCwsLCksLCwpLCwsLCwsLCwvLCksLCwsLCwsLP/AABEIAN4A4wMBIgACEQEDEQH/xAAcAAACAwEBAQEAAAAAAAAAAAAABgQFBwMCAQj/xABJEAABAgIGBgcEBggGAQUAAAABAgMAEQQFBhIhMUFRYXGBkRMiMlKhscFCcpLRByNissLwFBYzVIKi0uEkQ1Njk+JzFURks/H/xAAaAQACAwEBAAAAAAAAAAAAAAADBAABAgUG/8QANBEAAgIBAgIHCAEFAAMAAAAAAQIAAxEEIRIxBRMiMkFRYXGBkaGxwdHw4RQjQmLxM0NS/9oADAMBAAIRAxEAPwDcYIIIkkIIIIkkIIIIkkIIIrK1tEzR8FqmruJxVx1cYokAZMsDMs440mmNtia1pQPtEDzhErK2z7kw3JpOzFXxHLgIW6ZTgOs6vE6VqxPE4mFm1A5KMwq1FjiaLSrb0ZHZKnPdTIc1Sirf+kFXsMgbVKJ8AB5xnFItSyns3l7hIcz8or3rXL9ltI3knylGeK1vSdCvoy5/8fjtNKct1STkG07kk+ao4m2dL76fgT8ozFdp3zpSNyR6zjmbQUj/AFDyT8orgtPjGh0Nb/r8/wATUk20pQ9pJ3oT6RJat5SBmltXBQ/FGUNVvSyJpKlDKYQCOd2PQtLSE9qX8SZeUonDb/8AUo9EWeBU+/8AibJR/pBHttEbUqB8CB5xbUO1tFc/zLh1LF3x7PjGHs2vV7TYPukjwM4saNaZhWZKD9oYcxOL47V5jMVs6MuTmp9283ZCwRMEEHIjEc49RkVXVqtHWZcIH2TNJ3jI8Yaast6RIPpn9pGfFOnhygi6hTsdpz2qIjpBEehVg28m82oKGzRsIzB3xIhgHMFCCCCJJCCCCJJCCCCJJCCCCJJCCCCJJCCCCJJCOVIpKW0lS1BKRmTHCtK1bo6L6zuAzUdQEZzXNeOUlU1GSR2UDIfM7fKA2WhPbNqnFLeu7arXNLE0J73tHd3R47oT6dWSGhNxWJxlmo8PWKitrTBM0tSJ0qzA93WduW+K2g1K7SDfUSAcSpWJO4afKFuEt2rDO1R0eFXrLzwr8zO1NtO4sybFwHAaVH0HDnFVS23Eq+sCrxE+tOeO+HGjVc1RklQSSQCSrNWGctW4Qs11WwfUJJuhMwD7Rnr0cI3WwJwo2nU0VqM/DQmFHM+M5VPRg48hKhMEkkbACfSGx6pWVIKAhKZ6QBMHQZ5xQ2Tam8o91B8SB5Ti9dedFISEpJbugKOgEk4gnSMMtEYtJ4sAxbpCxzfwo2OEZ549fjEylUZTayhWYMvkRsMcobrSVZ0iOkSOsgY7U6eWfOFGD1vxDM6uk1A1FYbx8Y52ablR0/aKleMvSOtLrllCihw4iU5pJGInqMdqtaustjUhPlM+MR10CjvqUZBSgZKkVAgjCRkdnhCmQWJM82Wre53szjJ5e3aeX6lYeTMACYmFIw8MjyhUrChFlwoOMsQdYORh1ceao6BOSEjAZnWZa55wm1tTumdUsYDADcNfnxgtJYn0nS6Me1mI3KeGZHYpCkGaFFJ2GX/7F7QLVkYOiY7ycDxTkeEoXo6MMKWoJSCSdAg7Krc51L9PVaP7g9/8zRKsraRDjLkjrSfAj0MPNR20S5JD8kKyCvZO/unw3RhrjD9FUDik6CMUnZqO4wxVRX6XpJV1V+Ct23Z5wDDV7qcieb1XR3CvWVniXzHhN5gjPbO2rUxJDk1NZDSpG7WNnLUX9h9K0hSSFJImCMjDVdgcbTjMpWe4IIIJMwgggiSQgggiSQgggiSQiHWtaIo7ZWvcBpUdAESKRSEtpK1GSUiZMZlXtdKpLhUcEjBCdQ27Tp/tAbbOAes2i8U4VtWy31lxwy1D2UjUPnCPXdflyaG8EaTpV8k7NPhHWtqyVSFhlrFM/iI0z7o/vqiyq+zbTY6w6RW3Lgn5wqMJ2n5zv0V1aQCy7veC+Xqf358lKjOhK0qICpEGRxB2Qw0+1csGhP7SvIJ9Yu10BpQkW0Ee6PlCtX9ThkhSOwrCWo6p6vlGwy2HcRuvUafWWgOu45eRjVRKSl1CVpyUOWsHccITq7q3oXCB2VYp9Rw+UTbL1ldV0ajgrs7FauPmBE+077RbKFHrggpAxIO3UCIyoKPiBoV9JqurAyp+nn7vGcbIN9VxWspTyBPqIKztMpDikIQnqmUzM78BKKOj1k6hNxCikEzwlOeAzz0R2ZqV9zG4ccZqwntxxMEKDiLNG30tfXNdeRg8t5c1ZadJSemN1QOBAMiNwniIoKx6IuEtk3DjlKWsDZFo1ZFw9paRumflHcWPGl3+X/tFBq1OQZiu3R0OXR+fgOX0k1u0tH7yhvSfScVFnaaA+sqIAWCcTITvTzPGJKrH6neaf+0R3bJOjsqQrmPSMjq8EA84Kv8AogrIr97z/wCCXNfsdJR1SxlJYlsz8JwlRPeoFIZBmFpGkpJu8Sky5xwoLjaVguJKk6gfzMbMILWOEbbx7R1dRUQrcQ5jH/ZKquo1vY9lHeOn3Rp8oZ2WWaMkASTMgTOKlH18hEV+07Kbt2a55yEro46dkd0tM0godSZlBGWeGN1STtxgDlj3thOVqbbrd7gVTyH3/fYIWgcCaOuemSRvJH9zCTOGe1z8kto1kqPASHmeULEFpGFnR6KThoz5k/j7RnqK0F6TbpxySo6ditu2Hqzlo1UZUlTLRPWHd+0n1GmMehps7XV+Taz1h2SfaGo7R4+eXQqeNYl0j0eADZWNvEfcTfmXkrSFJIKSJgjIiPcIFkbQ9CoNOH6tRwJ9gn8J089cP8M1uHGZ5plwYQQQQSZhBBBEkhBBFZaGtf0dhSx2j1Ue8dPDE8IokAZMsDMWLa15fX0CD1UHr7Vatw890Zvaatro6JJxI651Du8fLfFvWdP6JtSzidE9Kjl8zxhCdcKiVEzJMyYSQdY3GZ6HovSB26xuQ+Z/iM1k6IAhThzJujcJE8z5RBtJWalOFsEhKcCBpOZJ8otbLPAs3dKVGfHEevKONb2cU44VoUBezCp56wQDFAgWHihUtRda7Xe77fKV9l6QoPBIJukGY0YCYPPziyta4OiSNJXPkDPzESKnqYUcFSiCojE5ADMyn4nZC/XNPNId6syB1UDSdstp9IsYezI5CEXh1Gs6xO6vM/v7tK0GLirrOOO9ZwlCTjj2jwOW8xaVNZ8NyW5JS8wMwn5nby1w3VLZ52knq9VAOKzluA9oxbWknhSZ1nSmOzT8fxKGh1W012Eies4q5/KLyjWefWm9cuIzKnCEJG3HGXCGtVHo1ACbqC6+rsjNZOzDqDcOce26kcf+tpqsB1g0DJCRrUZ4njx0RXVEnfc/vjOA9zOeJj8YnIqlSyQ2ekCe0sApbTLOa1S8hxiNRqGtxVxAvKkTIaQASc90Okv0w3UfVUNs4kdXpCMZDUkfnHLtZWipUp2kBN0LNxoSlJtEkiW+Q+GKFIJGJjjwIi0WiqcVdTIqOQJAnsE8J7Iks1SVKuFaUOdxy8g8CRLmRDNSqob/AEtbKxJL46VtQzQsdq6dsiZe7EijgOqNFpiQpxImheV9OtKswrXuOoxQq8DLLxPp1TPs/tG1JGvNPxDCKOnVG07mm6rvJwPEZGNOuv0HW/RtOlxsfiT+cNPmnWXo9KR0jBCCRMFPYO9Og7pbRGuqI7vPym672rPEpx6iYZWdRuM49pHeHqNHlEqyr6UuqClSKkySNBM589XGHWsatcZUUOJkeYUNYOkQoV3Z67NxoYZqTq2p2bIgs4hwNO9TrhqUNNxwT4/v77JFtQ9efl3UgfiPnF1UtSobQlSkgrImZ43Z6Bq3wnqWTiTM7cY0FdICWyv2Qm9wlOJblVCia1/HTTXSh9D68vrPr1GQsSUkKG0Aws1zURa+sandBmRpTqIOryiJSrQPLMwooGgJwlxzMMFn6Yp5o9J1pEpmdIkM9ecVwtWMwIqv0SiwkEeInapqzD7cz2hgoeR3H5xp1ja86VvolnroGB7ycgd4y5RhzbpolJUB2QZEa0mRHGUjvEPVWVgWnEOoM5SOxQOY3ERM9W2RyMS1+mCMGTutuPxNbgjlRqQlxCVpM0qAUNxjrD848IIIIkkIz22tZdI/cB6rQl/EcVeg4GHunUoNNrcOSUlXIZccoyCn0y6lbisTio7Tn4nzhXUNsFHjDUqWO0VbUU6+5cGSM/eOfIYc4gJqp4pvBtRTnOXjLOJlQUHpnipeIT1lT0knAHjM8IbQ+kqKbwvDEiYmNss4wz9X2RPT26r+jC01jOBvEWr6wWyq8ncQciNRi9Fr0yxbVPeJc5ekdKys2XXSsKCQZTEicZYmKmt6mSwlPXKlKOUpCQzOZ2Rea7MZ5zfHpNWy8Q7R9v7tPFZ1649h2U90ad50xeWfqboxfWOuRgO6NW86eWuKuzVW9Iu+odVGW1WjlnyjQrO1KaS7IzCE4rOzQBtPzjLn/wBaRTpC9aV/p6th4/j8zlVlWqWUqLTq2549Gk4y0BW/OGOsrVFpro22XGFSFy8lIAAIn1TsmMoZaVSG6MyVEBKEJwA5BI3mQipqSqelCn6QkKW8MEqEwhHsgA8Dy0zggrK9lTuZ5/izuYltV08lxToX9YrNRCSeEwZcI6Uy0VIdQULcJScxJInvkBDNaeoKK0wpaUXFCQTdJxJOV0mUs+UI8LOGTskwi4beWP6wUjo+iC5Iu3LoSgYSlKYTOPdGtLSW0BCHJJSJAXUeqYhUBAU62CJgrQCNYKgCI0k2Zov+ijlG61d9wZTEDwiBSLQUhakKUuamzNJuoEic8hjxjpS7SvOpSF3SpJCkLAurSdhBlwlDbT7FUdaTcBbVLCRJE9EwZ4bpRnxEVYHTmecikNyjzVltOkASWXFuSxDYBB24mYivepj1FcLrTDjTasVoUJonrBT2PzowhYZeUhQUklKgZgjMRplnq4FJZCjK8OqsbdY2EY8xoglbGzYneZYcO8qX60RTWZGjPHUpISQk60rJEJlJoi2zJaVIP2gRxEPbiRQXwoYUd5UlDQ2vQoakn02ARa1tVaKQ2UK/hOlJ0EfnGNNUX5ncSg3D7J+f7R1PcPSIHVJ6wHsk6RsPnvifZ6mpdaLSsSkFMtaTh4ZcovqfQShS2nBiJpUNf9iMYQqYwujPEAkFJmk6wcj6HjA17Y4TzE9Fp3/rKepY9obgyxrCy5QlS0LvACd0jGWnGeOGyJll6xCkdEZBScRtE8eIJjhR7XYdduZ1pMgeBihce65UiaASZAHIHRPDdGwrMCrRlaL762q1HuO32kuvnwt9ZGImByAB8QYvLLU6+2WzmjL3T8jhxEVVQ1S2/evKULssBITB0z4R5oSv0alXTkFFB905H7pi2AK8A5iavSuyo6de8gB+H785tVg6yvIUyTijrJ90nEcFfehrjLrO07oaS2rIE3FblYeBkeEajBKGyuPKeRsGDCCCCDwcXLc0u7RwnStYHAdY+IHOMktXSLrSU95XgnHzuxo/0gPzcaRqSVfEZfhjKLWPTdSnuo8ST6AQm3au9k6/RdfFcvpvLWzFHusA6Vkq4ZDy8Y41LVzqX3HHBIkGWIM7xmZEapeMeKttI0lCUKCk3UhM8xgM8MfCLmj01tzsLSrcceWcBbiBO3OH1BvrawsuzePpnz5SvftOykkdYkEgyAlhtJhdrisOncvAGUgkA57ctphqrOiMlClrQk3UkzyOA1jGFaoaPffQNAN4/wAOI8ZQSrhALCO6HqFRrlU5UeP2jdVtD6JpKNIGO0nPx8o1ezdVfo7CUkddXWXvOjgJDhCFUFVmkPBF4pkCoqGYlkRxIhwXZlwAk0x+QEz1j/VF0g5LYzPO3OXYljud4VqP0mlt0f8Ay2x0ru0+yk8xwUdUMUJVn6hceb6b9IdQVk5EzUEmQKjOZ0xafqu7++P/ABH+qDIzd7HOBIHLM41/9fSA1mhlpTy95SQgeR4mEMQ01ZU63WnnundGKxmZrSgYFRnjpEKwhS0k7nxhl8pJq39s1/5EfeEa1GRUNF5xAmRNaRMZiagJjaIfP1Xd/fH/AIj/AFQXTkgHAmLMRhjMK8owQ46NIfVyWLyfI84bv1Xd/fH/AIj/AFQo2joBZfKStThKUqvKzOYx5Rq8kruJExmVcNFgHyHnE6FN3uKVAD7xhXi1s1RS6/cDi2iUqkpBkcJGWeXyhas4YYhG5TQq3oAfZW2faGGwjFJ5yiFZasS6xdX+0aPRrnnhkTww3gxH/Vd398f+I/1RVLqJbVKS2KQ6npklV8EgqUmcwZHHDGe2HSWDBsekCAMYzJFuqpmkPpGKZJXtB7J4HDjsjL7U0K82FjNBx90/Iy8Y1p6yK1ApNKeIOYUSQd4nCBTKJ221/aQrxBgFmVcNjEa0l3VOGHh9JnjFGWsyQkqOcgJxaUey7yu1dQNpmeQnHGpXuhpAvYYlCvLzAhjpNoWEe1eOpOPjl4xux2BwonpdXqNQjhKVzkZzjP8AE+VTUYYJVfKiRI4ADMHLPRrintZR5OpV3k+KcPIiO71r+638R9B84lWnZvsBYxukHgrD1TA14g4LeMSp6+rUq9/+W3h9vdLKrqR0jSFaSkT35HxBjYKppfSsNr0qQCd8sfGcYfZV6bJHdWRzkfMmNbsQ/eooHcWpP4vxRuns2FZx9bX1djL5GMEEEEORGZ1bZ2dLUO6hA8L3rGV2hXOkObJDkkRp1rj/AIx3+H7iYy2uT/iHffMJJ/5Gnouhh/cJ/wBfuJCj6DHyCGZ6aS1Vq6UFBWSk5g46Z5nHRFpZFvruK1JA5mf4YoIZbHjB3ej8UBt2Q4nO14CaZ+EYzj6iaj9H1HxdXqCUDjMnyTDFaOkXKK8fsEfF1fWFmyVesUdpaXCQornglRwupGYGucSLS2lYeoy221EqUU5pUMlAnEjZER1WrGd540glox1Kxco7SdTaeZAJ8SY6Vm9cZcV3W1nkkmKlm2NFCQLysAB2F6t0Ra6tXR3GHEIUoqUkpHVUM9pEE6xQuxmeE5kypWLlXpGtpSviClesZyIeGLU0dNFS3eVeDIRK6rO5LOUs4RxCtxBC48oVAd5Jq39s1/5EfeEa1GOoWQQQZEGYOojIxNNf0g/57nxn5xKrQgOZHXimnUymttJvOKCRt8gNJ2CMyrys/wBIfU5KQMgkHOQwE9unjEN11SjNRKjrJJPMx6oyUFYC1FKdJAvEbhOKstNm0ipwzmBDVQamNFXQ3FYLW4UrGq8mSRvAJntOyJFW0urWCFJvKUMlKSskbsJDgI8V/aVh3oCgq6jyVmaSMBnGlRVGSRmUSTtiOcUFqRdVRne4+kcFZ/dj3+udF7yvgX8oqbT2jYeZutqJUFpVilQy2kQxY6lTvBqpzHKMytWxcpbu0hXxJBPjOHEWzoveV8C/lChamsW3377ZJFwAzBGIKtB2EQO9lZdjNVggzL6+au0hzab3MA+ZiBFvagf4g+6n5RUQRO6J7vStxUofQfSEd3aa4oBKlqKQAAJ4YZYRwgjUOVB3IjJY9f7Ue6fvD5RrP0fOdR5OpSTzBH4YyGyB67nujzjWPo9OLw2N/jgA2u/fKeR6VGL2930Ec4IIIcnGma2vH+Md/g+4mMtrtMqQ770+YBjWbbtSpRPeQk+afSMttK3KkK2hJ8JekJJtY09D0M390j/X7iVUEEEMz08IY7HrxdHun7whci4ss9J+XeSRykr0MDtGUMS168WncemfhvNo+j9z6pxOpyfNI+UT7ZNzobmy6f50xQ2ApMnXEd5AUP4T8leEN1b0bpGHUd5CgN8sPGUSvtVYniG2adqKqaEnWkHwEQ7Qt3qK8P8AbUeQn6R5szSukorR1JCT/D1fSJ1LZvtrT3kqTzBEF7y+6Y5GV9DVOgpP/wAcf/XGYiNCs+9eq+WlKHEHhe9CIz0QnechfZDJ4yRV4m82D/qI+8I1VVDbIkUJI1FIlylGV1b+2a/8iPvCNagmm5GZsiHbCzyGZOtCSSbqk6AcwRqBkcN2uFkGUaTa5E6I7sunktMZrAb1CttNociaFZGvi+goWZuIlj3k6Dv0Hhrj1akTVRU66Qjwz84V7GOlNLQO8FpPwlXmkQ0Vr16dRUdwLdPKSfFMHRi1e/niYIw0v4oLaCdHSnvOoTznF/FBaA36RRGh/qF07kCY/FBrO7iYXnL+M8tw7OlS7raR95XrGhxltoaT0lJdVov3R/DJPpAtSeziar5zPLTqnSDsSkeE/WKqJlbvX33D9ojl1fSIcaQYUT3umXhpQeg+kIIII3DxgsgnruH7I8/7Rq/0epxeOxsffjLrIN9VxW1I5An1Eav9HzXUdVrUlPIE/ihYb3fvlPH9Ktm9vd9BG2CCCHZx4lfSDR+s0vWFJPAgjzMZXa9nrNq1gp5GY8zG121ol+ik6UKC+HZPgZ8IyW0tGvsE6UEK4ZHwM+EJP2bc+c6vRtnBcp93xibBBBDM9nCO1DpHRuJX3VA/PwnHGCKlMAwwZp1XU5Ta0rQq6dCpA4ESJkcDgYfxV1NP/u0/8SIyKzVOvtXT2kYcPZ+XCNVsXXXSN9Eo9dsYbU5DllyharZihnhdVUanKnwkCqqHSW3nKMh8N3R0g+rSQoGUyJ5aMN8XBq2nfvSf+JMebSUdSC3SkCamj1x3mz2uUzzJ0RdUakJcQlaTNKgCDvg6oASu/wAYqT4xKo9GpLblIYDwTJKnj1EkLvAXiO7oGEKoh/tc2W7lISMUgtL2pWCByJ5kQgCFLhwnEKhzvO1DBLiLpkb6ZHORvCRlpxjQRVtO/e0/8SIQKvVJ5snIOIP8wjW4Lp1yDM2HEUrQUClpo7hXSErQACpPRpSTiJYjbKEmNStE1eorw/21HkL3pGWxjULhhNVnIlhUKVmkNhtVxZJAUQFS6pngc8JwwVZRKU8+84HwFNnob/RpIVIkkBOQ0HjCvQKYWXEuJzTOW8pInwnPhGkVFQhR6OhKsDK8onvKxMz4cIugcW0pziRv/Tad+9p/4URUVdRKS++44Hxea+pC+jSQcSVAJyG/bF7X1b9G1JshTiyG2wCCZnTw85RIqarRR2UtjEjFR1qOZ/OgCGOAFsb/ABg84Epa1FMYaU4qlJIGjokAknAAGM9p9K6NtazoBPHR4yhutvW/SOBlJ6rZmrarVwHiTqjNbV0/stD3lfhHryhdxx2cIj+ioN1gX4+yLZMEEENz20III9IQSQBmTIbzlFSRwsyzdYB7xKvQeUa1Yqj3aKk99SleN0eCYzei0e6lKBjIBI26PGNeq+i9E0hHdSE8hiecAo7Tlp4PV2dY5bzMkQQQQ5E5zpDAWhSFZKBSdxEjGR02h3VLbXoKkK8QY2CEW3dWXXEvAYL6qveAw5p+7C2oXI4h4QtTYMxSlUctrUg5pJH9+OccoY7V0DEOj3VfhPpyhcjSNxDM93prhdUH+PthBBBG4xJdWU8suBYyyUNYOY9eEaDVlZFCkOtmcusDoI0g7CMIzOLioa76I3F9gnPunXu184Bame0Oc5PSOj65eNOY+Ym8UK1VGdR1lpQSOsleG8TOBEK9KrlVFK2qM6FNlQWgiSrk53kYgjPyB0mKWr6YG1pXdQ4O6oBSSD+c4eqHR6FTW+q2hJliAAlaeIzG3LyjIZrBjODPJkBYn0y0FIdSUrcJScxJIB04yAiuhwRUzVEXKkNhxpR6rsibv2XEzkN4H9pdb2PaWi/RwEqleABmhYzlnhPQRh5jBqdtyd5rjAiJFzVVoXkut33l3L6b14z6sxOc5nKLyjVRRqTRlltoIeCSCmappWNEiciR+SIkWdqWivMNuFpJVKSplR6wwMwTLHPjFpU2RgyiwxvO9a2moxYcCXApRQpIAniSCBo2xncPVfVa0p6j0dttCSpV9ZSlIIQnMTA048QI8WgoTS1pozDTYdUQpSkpA6NIxmSBp1at4jVqs/PwlKQIkgyxEWNZ2gepCEocIISZ4CUzKUzzOrOLStLHJYQVqpCQn7SDM7AArEx8qGxy3ZLdmhvMDJSv6R+dsCFbg8M3xLzkayLjLbxcdUlN0dWc8ScJ4DQJ/FDDXlsW0tkMKC1qwBE5J+0Z6dQiNXlOolGHRtstLcGGKQoJ95RxJ2TnrlCRSqSlAUtZAGZ0DcAPIRssaxwCUF4zynKsqeGkFasToGlROj87YQ33itRUozJMzEutq0L655JGCRq2naYgwWpOEb856/QaTqEy3ePP09IQQQQadGEW1mqHfeCjkjrcck+OPCKmHeoqB0TQB7Susr0HAesBtbhWc/pG/qqSBzO35jTZOgdLSUd1H1h4dn+aXIxpUL1iqr6Ji+R1nZK/hHZ9TxhhglCcKzxTnJhBBBBpiERK1q9L7Sm1e0MDqOYPAxLgiiM7GSY5WFA7bTg1pUPl5g7oz+nUNTSyhWjTrGgiN4trUV9PToHWSOuBpSPa3jy3RmteVT0yJjtp7O3Wk/nOEh/abhPKdzo3WdU2G7p+R84lQR9UkgyOBGBj5DU9ZCCO9DoanVhCczyA0k7IZmLKNAdYqUd90cB/eBtYq84pqNZVRs538hKipq+Uz1VTUjxTu2bIcaBWHZcaXuUk+H9jFDSbJII+rUUnUrEcxiPGKX66ir0pPNKh5EfnCAlVs3U7zl200a0lqThvI+P75ibRV1tkqTcpKJgiRUBMEfaR8uUd2Ctia6GsPs5lm9NSdd3SN2ewxldBtUhWDguHWMU/MeMXVHpSV4oUDtScuWUUXde8PfONdpLKT2xj6RyfrRtbnT0dXRPjBxpzqhwap5FXGe4x6s3XiEvup7CHJugKwuLAm4ndgTPUkQpO0hS+0oq94knmY5xjrSDmA4NozN1+pb7zjY+sXJDalSCW2xmtROA0HfPPAGbV9ZIZBboyVUl9WK3MbpOsqPsz4bZwmRKNZu3boWQnup6ifhTIHjEFp8ZCsbVBplXS010OvDstjEI2JQNO0yHnFXXFtHXZpa+qRrn1zx9nhzhTpNYtN9taRszPwjGKSnWs0NJl9pXon58o2GdtlGP3zjVGituPZHv5CXdOrBDKZrO4aTuEJ9aVst9WOCRknQNp1nbHai1S/STfJMj7a547hmfKLI2QEsHDP3RLznGlCV8zvOzQul0bdtst9P34xZgjo+yUKKVZpJB4RzhidsEEZEIIIkUGhKdWEJ05nQBpJiE4lMwUZPKWFnKs6Ry+odRBnvOgevLXGhWeqg0l4JPYHWWdmrecueqKir6AEhLbYJyAGkk+pManZ6phRmgnNZ6yzrOobBl46YWUda+fATxuv1Zufi8PCWYEso+wQQ9OXCCCCJJCCCCJJAiM9tXZzoFdI2PqlHLuE6PdOjlqnoUeHmUrSUqAKSJEHIiB2VhxiaVsGYJX1R9J9Y2OvpHe/wC3nCoRGw2js2qjKvJmponA6U/ZV6HTCZXVQB2a0SC9OpW/UdvOFUcoeF56Po/pEKBXYdvA+X8fSQ7INj6xWnqjhifQcou6xpoZbKzjLADWTkIVKpppozpCwQD1VjSNRls8iYZa0of6QzJKhoUk6Dnp1YmM2Dt5PKZ1tQ/qg9ncbG8XU2lfvhRIlPsyEpatfGcNFY0BLyCk5+ydR0GFhuy75BmEiWU1DHdLLjHui148wbjgKgNCu0NytXONsoO6eEZvoS0htKRxL5SmWkgkHMYHhFg5UdIRiEE7UmfljHKio6Z9P23JncTM+E4eXXAkFRyAKjwxjVlhXAEPrda9BVVAJPOI6K3fRh0ixLCRM/BUdhaOkd/+VHyitUqZJOZx5xbWYaSp0hSQoXCcQDiCnXxjbBQMkRm+upELsgOPQTiq0NIP+ZyCflHL9KfdwvOL2C8fAQx2koyRRzIASUk4ADZo3xVWUck8RrQfApPzjAYcJYCLVXVmhrq6wMez8SqfoykGS0lJlORwhkqSo2ihLh65InI5A6Rd0kHXHG17H7Ne9J8x6x5spT5EtHT1k7/aHLHgYpmLV5ExfbZfpOtQ488fA/mWNa1g8hQbabvEid7MajhkJbTpEWFFv3E35X5daWU4+0lxSUKKReIEwNeyKiq3KU44FudRvHqyAnhhIZ7ZmF8ZWccKLKsgKOHmc7kyBXFROzW7NKsSogTBA2TzkIooda+p6W2lAnrLSUgb8CdwhSoVBW6q6gTOnUBrJ0Q1UxK5M7ugvdqS1uwHI8tp4o1GU4oJSJk/ngIdaqqtLCJDFRxUrX/YQVXVSGEyGKj2la/kNkPllLLTk88MM0IOnUpQ8hxgTMbTwrynI6Q6Q63sr3frJdj7OdGA84OuR1AfZB0n7R8BvMNMEEOooUYE4ROTmEEEEalQgggiSQgggiSQgggiSTw60FApUAQRIg4gjaIRrQ2PU1NbIKkZlOak7u8PEbc4fIIG9YcbzSsRMRrCq23hJQx0KGY+Y2RQKZpNDJKTeb3TTxGaTt8Y22u7INvzUj6tzOYHVV7w17R4wkVjVDrBk4kjUc0ncr0zhQhq9juJ09PrSg4DuvkftFFFsBLFvHYrDxEVNa1up8iaQkDIDE8VQyU6zjTmIFxWtOXFOXKUUNLs28jIXxrTn8OfKcarNecjnOzpH0XFxKOFvX9xOllWLzxV3Uk8TgPAmL20L92jr+1JPM4+E4W6rrU0YqFyc5TnMESn89UXTVq2j2kqTyUPn4RVitx8WIPWU3NqBaFyox8t/rFOLay65UgbUqHr6RaUunURTayA2VXVSmiRnIy0ZzhbodKLbiVj2TPfrHETguS6kYxH+NtTS68JU4xvHSu2bzDgHdn8JCvSFezplSEfxD+UwzMV4wsTvhOxWB8cI5Cs6I1O6UD3E4nkIXUlVK4nHoe2qp6TWST6eYxOFrf2KffH3VQrMvFCgpOBBBHCLCu646dQABCE5TzJOkxXIQSZAEnUMTyhitcLgzs6Kk1UBX9Y7Cu2g0lxSpXhlmZ6RLYYpqbatRwbTdHeOJ5ZDxiNQ7NPL7Q6Mfaz+EY85QwUCoWmsZXld5XoMhASK09Zy2XR6ck98+Xh+Pr7JR0GonXzfcJSDjNXaVuB8z4w00GgJQAhtOZwAxJPmTFxVNnHqRikXUd9WA4aVcOcPVTWdaowmkXl6VnPcO6N3jFhXt9BObqtc92x5eAHKVFnLHXJOPias0ozCdqtZ2ZDbobIIIbRAgwJzCSecIIII3KhBBBEkhBBBEkhBBBEkhBBBEkhBBBEkhHh1pKgQoBQOYImDvBj3BEkizWVhWlzLRLZ1dpPLMc+ELNOsrSWs0XxrR1vDteEaZBAGoVvSbDkTGX6MlWC0g7FAGXPKK96zbCvZKfdJ8jMRt1JoDbnbQlfvJB8TFW/YyiqyQU+6o+RmIF1Dr3TGa9W9fdJHsMxpdkUaHFDeAflHE2P/wB3+T/tGvO/R+17Ljg33T6COB+j5P8ArH4B/VFcNw/RGx0peP8AP5D8TKBY/wD3f5P+0dkWRRpcUdwA+camj6PkaXlcEgepiS1YKjjNTiuKR5Ji+G4yj0pef8/kPxMuZs2wn2Sr3ifISEWdCoHstN8EJ9AI06j2WoqMmkn3pq8FEiLJplKRJICRqAAHIRfUMe8YpZq3s7xJ9pmfUCxVIcxUA0PtYn4R6kQz1ZY9hqRUOkVrXlwRlznF7BBVpRYuXJgBBBBBpiEEEESSEEEESSEEEESSEEEESSf/2Q=="/>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US" altLang="en-US" dirty="0"/>
          </a:p>
        </p:txBody>
      </p:sp>
      <p:sp>
        <p:nvSpPr>
          <p:cNvPr id="19463" name="AutoShape 6" descr="data:image/jpeg;base64,/9j/4AAQSkZJRgABAQAAAQABAAD/2wCEAAkGBhIRERQUExQWFBUWFRcUFxgXGBYYGBgcGhgWGBYXFxQaGyYeGBojGhgWHy8gIycpLCwsFx4xNTAqNSYrLCkBCQoKDgwOGg8PGiwkHyQqLCwsLCwwLywsLDAsLC0sLywvLDQsLCwsLCksLCwpLCwsLCwsLCwvLCksLCwsLCwsLP/AABEIAN4A4wMBIgACEQEDEQH/xAAcAAACAwEBAQEAAAAAAAAAAAAABgQFBwMCAQj/xABJEAABAgIGBgcEBggGAQUAAAABAgMAEQQFBhIhMUFRYXGBkRMiMlKhscFCcpLRByNissLwFBYzVIKi0uEkQ1Njk+JzFURks/H/xAAaAQACAwEBAAAAAAAAAAAAAAADBAABAgUG/8QANBEAAgIBAgIHCAEFAAMAAAAAAQIAAxEEIRIxBRMiMkFRYXGBkaGxwdHw4RQjQmLxM0NS/9oADAMBAAIRAxEAPwDcYIIIkkIIIIkkIIIIkkIIIrK1tEzR8FqmruJxVx1cYokAZMsDMs440mmNtia1pQPtEDzhErK2z7kw3JpOzFXxHLgIW6ZTgOs6vE6VqxPE4mFm1A5KMwq1FjiaLSrb0ZHZKnPdTIc1Sirf+kFXsMgbVKJ8AB5xnFItSyns3l7hIcz8or3rXL9ltI3knylGeK1vSdCvoy5/8fjtNKct1STkG07kk+ao4m2dL76fgT8ozFdp3zpSNyR6zjmbQUj/AFDyT8orgtPjGh0Nb/r8/wATUk20pQ9pJ3oT6RJat5SBmltXBQ/FGUNVvSyJpKlDKYQCOd2PQtLSE9qX8SZeUonDb/8AUo9EWeBU+/8AibJR/pBHttEbUqB8CB5xbUO1tFc/zLh1LF3x7PjGHs2vV7TYPukjwM4saNaZhWZKD9oYcxOL47V5jMVs6MuTmp9283ZCwRMEEHIjEc49RkVXVqtHWZcIH2TNJ3jI8Yaast6RIPpn9pGfFOnhygi6hTsdpz2qIjpBEehVg28m82oKGzRsIzB3xIhgHMFCCCCJJCCCCJJCCCCJJCCCCJJCCCCJJCCCCJJCOVIpKW0lS1BKRmTHCtK1bo6L6zuAzUdQEZzXNeOUlU1GSR2UDIfM7fKA2WhPbNqnFLeu7arXNLE0J73tHd3R47oT6dWSGhNxWJxlmo8PWKitrTBM0tSJ0qzA93WduW+K2g1K7SDfUSAcSpWJO4afKFuEt2rDO1R0eFXrLzwr8zO1NtO4sybFwHAaVH0HDnFVS23Eq+sCrxE+tOeO+HGjVc1RklQSSQCSrNWGctW4Qs11WwfUJJuhMwD7Rnr0cI3WwJwo2nU0VqM/DQmFHM+M5VPRg48hKhMEkkbACfSGx6pWVIKAhKZ6QBMHQZ5xQ2Tam8o91B8SB5Ti9dedFISEpJbugKOgEk4gnSMMtEYtJ4sAxbpCxzfwo2OEZ549fjEylUZTayhWYMvkRsMcobrSVZ0iOkSOsgY7U6eWfOFGD1vxDM6uk1A1FYbx8Y52ablR0/aKleMvSOtLrllCihw4iU5pJGInqMdqtaustjUhPlM+MR10CjvqUZBSgZKkVAgjCRkdnhCmQWJM82Wre53szjJ5e3aeX6lYeTMACYmFIw8MjyhUrChFlwoOMsQdYORh1ceao6BOSEjAZnWZa55wm1tTumdUsYDADcNfnxgtJYn0nS6Me1mI3KeGZHYpCkGaFFJ2GX/7F7QLVkYOiY7ycDxTkeEoXo6MMKWoJSCSdAg7Krc51L9PVaP7g9/8zRKsraRDjLkjrSfAj0MPNR20S5JD8kKyCvZO/unw3RhrjD9FUDik6CMUnZqO4wxVRX6XpJV1V+Ct23Z5wDDV7qcieb1XR3CvWVniXzHhN5gjPbO2rUxJDk1NZDSpG7WNnLUX9h9K0hSSFJImCMjDVdgcbTjMpWe4IIIJMwgggiSQgggiSQgggiSQiHWtaIo7ZWvcBpUdAESKRSEtpK1GSUiZMZlXtdKpLhUcEjBCdQ27Tp/tAbbOAes2i8U4VtWy31lxwy1D2UjUPnCPXdflyaG8EaTpV8k7NPhHWtqyVSFhlrFM/iI0z7o/vqiyq+zbTY6w6RW3Lgn5wqMJ2n5zv0V1aQCy7veC+Xqf358lKjOhK0qICpEGRxB2Qw0+1csGhP7SvIJ9Yu10BpQkW0Ee6PlCtX9ThkhSOwrCWo6p6vlGwy2HcRuvUafWWgOu45eRjVRKSl1CVpyUOWsHccITq7q3oXCB2VYp9Rw+UTbL1ldV0ajgrs7FauPmBE+077RbKFHrggpAxIO3UCIyoKPiBoV9JqurAyp+nn7vGcbIN9VxWspTyBPqIKztMpDikIQnqmUzM78BKKOj1k6hNxCikEzwlOeAzz0R2ZqV9zG4ccZqwntxxMEKDiLNG30tfXNdeRg8t5c1ZadJSemN1QOBAMiNwniIoKx6IuEtk3DjlKWsDZFo1ZFw9paRumflHcWPGl3+X/tFBq1OQZiu3R0OXR+fgOX0k1u0tH7yhvSfScVFnaaA+sqIAWCcTITvTzPGJKrH6neaf+0R3bJOjsqQrmPSMjq8EA84Kv8AogrIr97z/wCCXNfsdJR1SxlJYlsz8JwlRPeoFIZBmFpGkpJu8Sky5xwoLjaVguJKk6gfzMbMILWOEbbx7R1dRUQrcQ5jH/ZKquo1vY9lHeOn3Rp8oZ2WWaMkASTMgTOKlH18hEV+07Kbt2a55yEro46dkd0tM0godSZlBGWeGN1STtxgDlj3thOVqbbrd7gVTyH3/fYIWgcCaOuemSRvJH9zCTOGe1z8kto1kqPASHmeULEFpGFnR6KThoz5k/j7RnqK0F6TbpxySo6ditu2Hqzlo1UZUlTLRPWHd+0n1GmMehps7XV+Taz1h2SfaGo7R4+eXQqeNYl0j0eADZWNvEfcTfmXkrSFJIKSJgjIiPcIFkbQ9CoNOH6tRwJ9gn8J089cP8M1uHGZ5plwYQQQQSZhBBBEkhBBFZaGtf0dhSx2j1Ue8dPDE8IokAZMsDMWLa15fX0CD1UHr7Vatw890Zvaatro6JJxI651Du8fLfFvWdP6JtSzidE9Kjl8zxhCdcKiVEzJMyYSQdY3GZ6HovSB26xuQ+Z/iM1k6IAhThzJujcJE8z5RBtJWalOFsEhKcCBpOZJ8otbLPAs3dKVGfHEevKONb2cU44VoUBezCp56wQDFAgWHihUtRda7Xe77fKV9l6QoPBIJukGY0YCYPPziyta4OiSNJXPkDPzESKnqYUcFSiCojE5ADMyn4nZC/XNPNId6syB1UDSdstp9IsYezI5CEXh1Gs6xO6vM/v7tK0GLirrOOO9ZwlCTjj2jwOW8xaVNZ8NyW5JS8wMwn5nby1w3VLZ52knq9VAOKzluA9oxbWknhSZ1nSmOzT8fxKGh1W012Eies4q5/KLyjWefWm9cuIzKnCEJG3HGXCGtVHo1ACbqC6+rsjNZOzDqDcOce26kcf+tpqsB1g0DJCRrUZ4njx0RXVEnfc/vjOA9zOeJj8YnIqlSyQ2ekCe0sApbTLOa1S8hxiNRqGtxVxAvKkTIaQASc90Okv0w3UfVUNs4kdXpCMZDUkfnHLtZWipUp2kBN0LNxoSlJtEkiW+Q+GKFIJGJjjwIi0WiqcVdTIqOQJAnsE8J7Iks1SVKuFaUOdxy8g8CRLmRDNSqob/AEtbKxJL46VtQzQsdq6dsiZe7EijgOqNFpiQpxImheV9OtKswrXuOoxQq8DLLxPp1TPs/tG1JGvNPxDCKOnVG07mm6rvJwPEZGNOuv0HW/RtOlxsfiT+cNPmnWXo9KR0jBCCRMFPYO9Og7pbRGuqI7vPym672rPEpx6iYZWdRuM49pHeHqNHlEqyr6UuqClSKkySNBM589XGHWsatcZUUOJkeYUNYOkQoV3Z67NxoYZqTq2p2bIgs4hwNO9TrhqUNNxwT4/v77JFtQ9efl3UgfiPnF1UtSobQlSkgrImZ43Z6Bq3wnqWTiTM7cY0FdICWyv2Qm9wlOJblVCia1/HTTXSh9D68vrPr1GQsSUkKG0Aws1zURa+sandBmRpTqIOryiJSrQPLMwooGgJwlxzMMFn6Yp5o9J1pEpmdIkM9ecVwtWMwIqv0SiwkEeInapqzD7cz2hgoeR3H5xp1ja86VvolnroGB7ycgd4y5RhzbpolJUB2QZEa0mRHGUjvEPVWVgWnEOoM5SOxQOY3ERM9W2RyMS1+mCMGTutuPxNbgjlRqQlxCVpM0qAUNxjrD848IIIIkkIz22tZdI/cB6rQl/EcVeg4GHunUoNNrcOSUlXIZccoyCn0y6lbisTio7Tn4nzhXUNsFHjDUqWO0VbUU6+5cGSM/eOfIYc4gJqp4pvBtRTnOXjLOJlQUHpnipeIT1lT0knAHjM8IbQ+kqKbwvDEiYmNss4wz9X2RPT26r+jC01jOBvEWr6wWyq8ncQciNRi9Fr0yxbVPeJc5ekdKys2XXSsKCQZTEicZYmKmt6mSwlPXKlKOUpCQzOZ2Rea7MZ5zfHpNWy8Q7R9v7tPFZ1649h2U90ad50xeWfqboxfWOuRgO6NW86eWuKuzVW9Iu+odVGW1WjlnyjQrO1KaS7IzCE4rOzQBtPzjLn/wBaRTpC9aV/p6th4/j8zlVlWqWUqLTq2549Gk4y0BW/OGOsrVFpro22XGFSFy8lIAAIn1TsmMoZaVSG6MyVEBKEJwA5BI3mQipqSqelCn6QkKW8MEqEwhHsgA8Dy0zggrK9lTuZ5/izuYltV08lxToX9YrNRCSeEwZcI6Uy0VIdQULcJScxJInvkBDNaeoKK0wpaUXFCQTdJxJOV0mUs+UI8LOGTskwi4beWP6wUjo+iC5Iu3LoSgYSlKYTOPdGtLSW0BCHJJSJAXUeqYhUBAU62CJgrQCNYKgCI0k2Zov+ijlG61d9wZTEDwiBSLQUhakKUuamzNJuoEic8hjxjpS7SvOpSF3SpJCkLAurSdhBlwlDbT7FUdaTcBbVLCRJE9EwZ4bpRnxEVYHTmecikNyjzVltOkASWXFuSxDYBB24mYivepj1FcLrTDjTasVoUJonrBT2PzowhYZeUhQUklKgZgjMRplnq4FJZCjK8OqsbdY2EY8xoglbGzYneZYcO8qX60RTWZGjPHUpISQk60rJEJlJoi2zJaVIP2gRxEPbiRQXwoYUd5UlDQ2vQoakn02ARa1tVaKQ2UK/hOlJ0EfnGNNUX5ncSg3D7J+f7R1PcPSIHVJ6wHsk6RsPnvifZ6mpdaLSsSkFMtaTh4ZcovqfQShS2nBiJpUNf9iMYQqYwujPEAkFJmk6wcj6HjA17Y4TzE9Fp3/rKepY9obgyxrCy5QlS0LvACd0jGWnGeOGyJll6xCkdEZBScRtE8eIJjhR7XYdduZ1pMgeBihce65UiaASZAHIHRPDdGwrMCrRlaL762q1HuO32kuvnwt9ZGImByAB8QYvLLU6+2WzmjL3T8jhxEVVQ1S2/evKULssBITB0z4R5oSv0alXTkFFB905H7pi2AK8A5iavSuyo6de8gB+H785tVg6yvIUyTijrJ90nEcFfehrjLrO07oaS2rIE3FblYeBkeEajBKGyuPKeRsGDCCCCDwcXLc0u7RwnStYHAdY+IHOMktXSLrSU95XgnHzuxo/0gPzcaRqSVfEZfhjKLWPTdSnuo8ST6AQm3au9k6/RdfFcvpvLWzFHusA6Vkq4ZDy8Y41LVzqX3HHBIkGWIM7xmZEapeMeKttI0lCUKCk3UhM8xgM8MfCLmj01tzsLSrcceWcBbiBO3OH1BvrawsuzePpnz5SvftOykkdYkEgyAlhtJhdrisOncvAGUgkA57ctphqrOiMlClrQk3UkzyOA1jGFaoaPffQNAN4/wAOI8ZQSrhALCO6HqFRrlU5UeP2jdVtD6JpKNIGO0nPx8o1ezdVfo7CUkddXWXvOjgJDhCFUFVmkPBF4pkCoqGYlkRxIhwXZlwAk0x+QEz1j/VF0g5LYzPO3OXYljud4VqP0mlt0f8Ay2x0ru0+yk8xwUdUMUJVn6hceb6b9IdQVk5EzUEmQKjOZ0xafqu7++P/ABH+qDIzd7HOBIHLM41/9fSA1mhlpTy95SQgeR4mEMQ01ZU63WnnundGKxmZrSgYFRnjpEKwhS0k7nxhl8pJq39s1/5EfeEa1GRUNF5xAmRNaRMZiagJjaIfP1Xd/fH/AIj/AFQXTkgHAmLMRhjMK8owQ46NIfVyWLyfI84bv1Xd/fH/AIj/AFQo2joBZfKStThKUqvKzOYx5Rq8kruJExmVcNFgHyHnE6FN3uKVAD7xhXi1s1RS6/cDi2iUqkpBkcJGWeXyhas4YYhG5TQq3oAfZW2faGGwjFJ5yiFZasS6xdX+0aPRrnnhkTww3gxH/Vd398f+I/1RVLqJbVKS2KQ6npklV8EgqUmcwZHHDGe2HSWDBsekCAMYzJFuqpmkPpGKZJXtB7J4HDjsjL7U0K82FjNBx90/Iy8Y1p6yK1ApNKeIOYUSQd4nCBTKJ221/aQrxBgFmVcNjEa0l3VOGHh9JnjFGWsyQkqOcgJxaUey7yu1dQNpmeQnHGpXuhpAvYYlCvLzAhjpNoWEe1eOpOPjl4xux2BwonpdXqNQjhKVzkZzjP8AE+VTUYYJVfKiRI4ADMHLPRrintZR5OpV3k+KcPIiO71r+638R9B84lWnZvsBYxukHgrD1TA14g4LeMSp6+rUq9/+W3h9vdLKrqR0jSFaSkT35HxBjYKppfSsNr0qQCd8sfGcYfZV6bJHdWRzkfMmNbsQ/eooHcWpP4vxRuns2FZx9bX1djL5GMEEEEORGZ1bZ2dLUO6hA8L3rGV2hXOkObJDkkRp1rj/AIx3+H7iYy2uT/iHffMJJ/5Gnouhh/cJ/wBfuJCj6DHyCGZ6aS1Vq6UFBWSk5g46Z5nHRFpZFvruK1JA5mf4YoIZbHjB3ej8UBt2Q4nO14CaZ+EYzj6iaj9H1HxdXqCUDjMnyTDFaOkXKK8fsEfF1fWFmyVesUdpaXCQornglRwupGYGucSLS2lYeoy221EqUU5pUMlAnEjZER1WrGd540glox1Kxco7SdTaeZAJ8SY6Vm9cZcV3W1nkkmKlm2NFCQLysAB2F6t0Ra6tXR3GHEIUoqUkpHVUM9pEE6xQuxmeE5kypWLlXpGtpSviClesZyIeGLU0dNFS3eVeDIRK6rO5LOUs4RxCtxBC48oVAd5Jq39s1/5EfeEa1GOoWQQQZEGYOojIxNNf0g/57nxn5xKrQgOZHXimnUymttJvOKCRt8gNJ2CMyrys/wBIfU5KQMgkHOQwE9unjEN11SjNRKjrJJPMx6oyUFYC1FKdJAvEbhOKstNm0ipwzmBDVQamNFXQ3FYLW4UrGq8mSRvAJntOyJFW0urWCFJvKUMlKSskbsJDgI8V/aVh3oCgq6jyVmaSMBnGlRVGSRmUSTtiOcUFqRdVRne4+kcFZ/dj3+udF7yvgX8oqbT2jYeZutqJUFpVilQy2kQxY6lTvBqpzHKMytWxcpbu0hXxJBPjOHEWzoveV8C/lChamsW3377ZJFwAzBGIKtB2EQO9lZdjNVggzL6+au0hzab3MA+ZiBFvagf4g+6n5RUQRO6J7vStxUofQfSEd3aa4oBKlqKQAAJ4YZYRwgjUOVB3IjJY9f7Ue6fvD5RrP0fOdR5OpSTzBH4YyGyB67nujzjWPo9OLw2N/jgA2u/fKeR6VGL2930Ec4IIIcnGma2vH+Md/g+4mMtrtMqQ770+YBjWbbtSpRPeQk+afSMttK3KkK2hJ8JekJJtY09D0M390j/X7iVUEEEMz08IY7HrxdHun7whci4ss9J+XeSRykr0MDtGUMS168WncemfhvNo+j9z6pxOpyfNI+UT7ZNzobmy6f50xQ2ApMnXEd5AUP4T8leEN1b0bpGHUd5CgN8sPGUSvtVYniG2adqKqaEnWkHwEQ7Qt3qK8P8AbUeQn6R5szSukorR1JCT/D1fSJ1LZvtrT3kqTzBEF7y+6Y5GV9DVOgpP/wAcf/XGYiNCs+9eq+WlKHEHhe9CIz0QnechfZDJ4yRV4m82D/qI+8I1VVDbIkUJI1FIlylGV1b+2a/8iPvCNagmm5GZsiHbCzyGZOtCSSbqk6AcwRqBkcN2uFkGUaTa5E6I7sunktMZrAb1CttNociaFZGvi+goWZuIlj3k6Dv0Hhrj1akTVRU66Qjwz84V7GOlNLQO8FpPwlXmkQ0Vr16dRUdwLdPKSfFMHRi1e/niYIw0v4oLaCdHSnvOoTznF/FBaA36RRGh/qF07kCY/FBrO7iYXnL+M8tw7OlS7raR95XrGhxltoaT0lJdVov3R/DJPpAtSeziar5zPLTqnSDsSkeE/WKqJlbvX33D9ojl1fSIcaQYUT3umXhpQeg+kIIII3DxgsgnruH7I8/7Rq/0epxeOxsffjLrIN9VxW1I5An1Eav9HzXUdVrUlPIE/ihYb3fvlPH9Ktm9vd9BG2CCCHZx4lfSDR+s0vWFJPAgjzMZXa9nrNq1gp5GY8zG121ol+ik6UKC+HZPgZ8IyW0tGvsE6UEK4ZHwM+EJP2bc+c6vRtnBcp93xibBBBDM9nCO1DpHRuJX3VA/PwnHGCKlMAwwZp1XU5Ta0rQq6dCpA4ESJkcDgYfxV1NP/u0/8SIyKzVOvtXT2kYcPZ+XCNVsXXXSN9Eo9dsYbU5DllyharZihnhdVUanKnwkCqqHSW3nKMh8N3R0g+rSQoGUyJ5aMN8XBq2nfvSf+JMebSUdSC3SkCamj1x3mz2uUzzJ0RdUakJcQlaTNKgCDvg6oASu/wAYqT4xKo9GpLblIYDwTJKnj1EkLvAXiO7oGEKoh/tc2W7lISMUgtL2pWCByJ5kQgCFLhwnEKhzvO1DBLiLpkb6ZHORvCRlpxjQRVtO/e0/8SIQKvVJ5snIOIP8wjW4Lp1yDM2HEUrQUClpo7hXSErQACpPRpSTiJYjbKEmNStE1eorw/21HkL3pGWxjULhhNVnIlhUKVmkNhtVxZJAUQFS6pngc8JwwVZRKU8+84HwFNnob/RpIVIkkBOQ0HjCvQKYWXEuJzTOW8pInwnPhGkVFQhR6OhKsDK8onvKxMz4cIugcW0pziRv/Tad+9p/4URUVdRKS++44Hxea+pC+jSQcSVAJyG/bF7X1b9G1JshTiyG2wCCZnTw85RIqarRR2UtjEjFR1qOZ/OgCGOAFsb/ABg84Epa1FMYaU4qlJIGjokAknAAGM9p9K6NtazoBPHR4yhutvW/SOBlJ6rZmrarVwHiTqjNbV0/stD3lfhHryhdxx2cIj+ioN1gX4+yLZMEEENz20III9IQSQBmTIbzlFSRwsyzdYB7xKvQeUa1Yqj3aKk99SleN0eCYzei0e6lKBjIBI26PGNeq+i9E0hHdSE8hiecAo7Tlp4PV2dY5bzMkQQQQ5E5zpDAWhSFZKBSdxEjGR02h3VLbXoKkK8QY2CEW3dWXXEvAYL6qveAw5p+7C2oXI4h4QtTYMxSlUctrUg5pJH9+OccoY7V0DEOj3VfhPpyhcjSNxDM93prhdUH+PthBBBG4xJdWU8suBYyyUNYOY9eEaDVlZFCkOtmcusDoI0g7CMIzOLioa76I3F9gnPunXu184Bame0Oc5PSOj65eNOY+Ym8UK1VGdR1lpQSOsleG8TOBEK9KrlVFK2qM6FNlQWgiSrk53kYgjPyB0mKWr6YG1pXdQ4O6oBSSD+c4eqHR6FTW+q2hJliAAlaeIzG3LyjIZrBjODPJkBYn0y0FIdSUrcJScxJIB04yAiuhwRUzVEXKkNhxpR6rsibv2XEzkN4H9pdb2PaWi/RwEqleABmhYzlnhPQRh5jBqdtyd5rjAiJFzVVoXkut33l3L6b14z6sxOc5nKLyjVRRqTRlltoIeCSCmappWNEiciR+SIkWdqWivMNuFpJVKSplR6wwMwTLHPjFpU2RgyiwxvO9a2moxYcCXApRQpIAniSCBo2xncPVfVa0p6j0dttCSpV9ZSlIIQnMTA048QI8WgoTS1pozDTYdUQpSkpA6NIxmSBp1at4jVqs/PwlKQIkgyxEWNZ2gepCEocIISZ4CUzKUzzOrOLStLHJYQVqpCQn7SDM7AArEx8qGxy3ZLdmhvMDJSv6R+dsCFbg8M3xLzkayLjLbxcdUlN0dWc8ScJ4DQJ/FDDXlsW0tkMKC1qwBE5J+0Z6dQiNXlOolGHRtstLcGGKQoJ95RxJ2TnrlCRSqSlAUtZAGZ0DcAPIRssaxwCUF4zynKsqeGkFasToGlROj87YQ33itRUozJMzEutq0L655JGCRq2naYgwWpOEb856/QaTqEy3ePP09IQQQQadGEW1mqHfeCjkjrcck+OPCKmHeoqB0TQB7Susr0HAesBtbhWc/pG/qqSBzO35jTZOgdLSUd1H1h4dn+aXIxpUL1iqr6Ji+R1nZK/hHZ9TxhhglCcKzxTnJhBBBBpiERK1q9L7Sm1e0MDqOYPAxLgiiM7GSY5WFA7bTg1pUPl5g7oz+nUNTSyhWjTrGgiN4trUV9PToHWSOuBpSPa3jy3RmteVT0yJjtp7O3Wk/nOEh/abhPKdzo3WdU2G7p+R84lQR9UkgyOBGBj5DU9ZCCO9DoanVhCczyA0k7IZmLKNAdYqUd90cB/eBtYq84pqNZVRs538hKipq+Uz1VTUjxTu2bIcaBWHZcaXuUk+H9jFDSbJII+rUUnUrEcxiPGKX66ir0pPNKh5EfnCAlVs3U7zl200a0lqThvI+P75ibRV1tkqTcpKJgiRUBMEfaR8uUd2Ctia6GsPs5lm9NSdd3SN2ewxldBtUhWDguHWMU/MeMXVHpSV4oUDtScuWUUXde8PfONdpLKT2xj6RyfrRtbnT0dXRPjBxpzqhwap5FXGe4x6s3XiEvup7CHJugKwuLAm4ndgTPUkQpO0hS+0oq94knmY5xjrSDmA4NozN1+pb7zjY+sXJDalSCW2xmtROA0HfPPAGbV9ZIZBboyVUl9WK3MbpOsqPsz4bZwmRKNZu3boWQnup6ifhTIHjEFp8ZCsbVBplXS010OvDstjEI2JQNO0yHnFXXFtHXZpa+qRrn1zx9nhzhTpNYtN9taRszPwjGKSnWs0NJl9pXon58o2GdtlGP3zjVGituPZHv5CXdOrBDKZrO4aTuEJ9aVst9WOCRknQNp1nbHai1S/STfJMj7a547hmfKLI2QEsHDP3RLznGlCV8zvOzQul0bdtst9P34xZgjo+yUKKVZpJB4RzhidsEEZEIIIkUGhKdWEJ05nQBpJiE4lMwUZPKWFnKs6Ry+odRBnvOgevLXGhWeqg0l4JPYHWWdmrecueqKir6AEhLbYJyAGkk+pManZ6phRmgnNZ6yzrOobBl46YWUda+fATxuv1Zufi8PCWYEso+wQQ9OXCCCCJJCCCCJJAiM9tXZzoFdI2PqlHLuE6PdOjlqnoUeHmUrSUqAKSJEHIiB2VhxiaVsGYJX1R9J9Y2OvpHe/wC3nCoRGw2js2qjKvJmponA6U/ZV6HTCZXVQB2a0SC9OpW/UdvOFUcoeF56Po/pEKBXYdvA+X8fSQ7INj6xWnqjhifQcou6xpoZbKzjLADWTkIVKpppozpCwQD1VjSNRls8iYZa0of6QzJKhoUk6Dnp1YmM2Dt5PKZ1tQ/qg9ncbG8XU2lfvhRIlPsyEpatfGcNFY0BLyCk5+ydR0GFhuy75BmEiWU1DHdLLjHui148wbjgKgNCu0NytXONsoO6eEZvoS0htKRxL5SmWkgkHMYHhFg5UdIRiEE7UmfljHKio6Z9P23JncTM+E4eXXAkFRyAKjwxjVlhXAEPrda9BVVAJPOI6K3fRh0ixLCRM/BUdhaOkd/+VHyitUqZJOZx5xbWYaSp0hSQoXCcQDiCnXxjbBQMkRm+upELsgOPQTiq0NIP+ZyCflHL9KfdwvOL2C8fAQx2koyRRzIASUk4ADZo3xVWUck8RrQfApPzjAYcJYCLVXVmhrq6wMez8SqfoykGS0lJlORwhkqSo2ihLh65InI5A6Rd0kHXHG17H7Ne9J8x6x5spT5EtHT1k7/aHLHgYpmLV5ExfbZfpOtQ488fA/mWNa1g8hQbabvEid7MajhkJbTpEWFFv3E35X5daWU4+0lxSUKKReIEwNeyKiq3KU44FudRvHqyAnhhIZ7ZmF8ZWccKLKsgKOHmc7kyBXFROzW7NKsSogTBA2TzkIooda+p6W2lAnrLSUgb8CdwhSoVBW6q6gTOnUBrJ0Q1UxK5M7ugvdqS1uwHI8tp4o1GU4oJSJk/ngIdaqqtLCJDFRxUrX/YQVXVSGEyGKj2la/kNkPllLLTk88MM0IOnUpQ8hxgTMbTwrynI6Q6Q63sr3frJdj7OdGA84OuR1AfZB0n7R8BvMNMEEOooUYE4ROTmEEEEalQgggiSQgggiSQgggiSTw60FApUAQRIg4gjaIRrQ2PU1NbIKkZlOak7u8PEbc4fIIG9YcbzSsRMRrCq23hJQx0KGY+Y2RQKZpNDJKTeb3TTxGaTt8Y22u7INvzUj6tzOYHVV7w17R4wkVjVDrBk4kjUc0ncr0zhQhq9juJ09PrSg4DuvkftFFFsBLFvHYrDxEVNa1up8iaQkDIDE8VQyU6zjTmIFxWtOXFOXKUUNLs28jIXxrTn8OfKcarNecjnOzpH0XFxKOFvX9xOllWLzxV3Uk8TgPAmL20L92jr+1JPM4+E4W6rrU0YqFyc5TnMESn89UXTVq2j2kqTyUPn4RVitx8WIPWU3NqBaFyox8t/rFOLay65UgbUqHr6RaUunURTayA2VXVSmiRnIy0ZzhbodKLbiVj2TPfrHETguS6kYxH+NtTS68JU4xvHSu2bzDgHdn8JCvSFezplSEfxD+UwzMV4wsTvhOxWB8cI5Cs6I1O6UD3E4nkIXUlVK4nHoe2qp6TWST6eYxOFrf2KffH3VQrMvFCgpOBBBHCLCu646dQABCE5TzJOkxXIQSZAEnUMTyhitcLgzs6Kk1UBX9Y7Cu2g0lxSpXhlmZ6RLYYpqbatRwbTdHeOJ5ZDxiNQ7NPL7Q6Mfaz+EY85QwUCoWmsZXld5XoMhASK09Zy2XR6ck98+Xh+Pr7JR0GonXzfcJSDjNXaVuB8z4w00GgJQAhtOZwAxJPmTFxVNnHqRikXUd9WA4aVcOcPVTWdaowmkXl6VnPcO6N3jFhXt9BObqtc92x5eAHKVFnLHXJOPias0ozCdqtZ2ZDbobIIIbRAgwJzCSecIIII3KhBBBEkhBBBEkhBBBEkhBBBEkhBBBEkhHh1pKgQoBQOYImDvBj3BEkizWVhWlzLRLZ1dpPLMc+ELNOsrSWs0XxrR1vDteEaZBAGoVvSbDkTGX6MlWC0g7FAGXPKK96zbCvZKfdJ8jMRt1JoDbnbQlfvJB8TFW/YyiqyQU+6o+RmIF1Dr3TGa9W9fdJHsMxpdkUaHFDeAflHE2P/wB3+T/tGvO/R+17Ljg33T6COB+j5P8ArH4B/VFcNw/RGx0peP8AP5D8TKBY/wD3f5P+0dkWRRpcUdwA+camj6PkaXlcEgepiS1YKjjNTiuKR5Ji+G4yj0pef8/kPxMuZs2wn2Sr3ifISEWdCoHstN8EJ9AI06j2WoqMmkn3pq8FEiLJplKRJICRqAAHIRfUMe8YpZq3s7xJ9pmfUCxVIcxUA0PtYn4R6kQz1ZY9hqRUOkVrXlwRlznF7BBVpRYuXJgBBBBBpiEEEESSEEEESSEEEESSEEEESSf/2Q=="/>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US" altLang="en-US" dirty="0"/>
          </a:p>
        </p:txBody>
      </p:sp>
      <p:pic>
        <p:nvPicPr>
          <p:cNvPr id="19464" name="Picture 8" descr="https://encrypted-tbn0.gstatic.com/images?q=tbn:ANd9GcR4Img_qHYnh6Ru3_lnid28HbzRaKrVApyt4FFrJ3qhoftqe6P-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2514600"/>
            <a:ext cx="10810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AutoShape 10" descr="data:image/jpeg;base64,/9j/4AAQSkZJRgABAQAAAQABAAD/2wCEAAkGBxQTEhQTEhQWFhUXFxcaFxgVFxgXFxcbGBQWFhcaFxgYHCogHBolHBgaIjEhJSkrLi8uFx8zODMsNygtLisBCgoKDg0OGxAQGzQmICQ1NCw3NDc2LDQ0LzQ0LCw0LDAyNC0sLDQ3LywsLCwsLCwsLCwsLCwsLC80LywsLCw0LP/AABEIAOEA4QMBEQACEQEDEQH/xAAbAAACAwEBAQAAAAAAAAAAAAAABQMEBgIBB//EAEEQAAECAgcECAYABQMDBQAAAAEAAgMRBAUSITFBUWFxgZEGEyIyobHB0SNCUmLh8HKCkrLxFBVDM1PSFoOiwuL/xAAbAQACAwEBAQAAAAAAAAAAAAAABQMEBgIBB//EADwRAAEDAgMDCwMEAQQCAwEAAAEAAgMEEQUhMRJBURMiYXGBkaGxwdHwBjLhFCNCUvEVJDNDYnIWgtJT/9oADAMBAAIRAxEAPwD7ihCEIQhCEIQhCEIQhCEIQhC4ixA1pccACTwE1xJII2F7tALrprS4gDekUXpCflYAPuM/LBZiX6iff9tmXSfb3KZNw8fycnNDpQiNDm8RocwVoaSqZUxCRn+DwS+WIxu2Sp1ZUazHSClWolkYN8zefbmsZjlUZJ+SGjfPf7d6cUUWzHtbyoKppXVxGnI3HjnwKq4XVGnqGnccj2+xUtTFykZG8ZrXLepEo48YMaXOMgFFNMyFhkebALpjC9waNUjb0hMzNgllIyMlmm/UT9o3jy68/X0TI4eLZOzTui0gRGB4wOu+S0dNUNqIhKzQpdJGY3Fp3KVTrhCEIQhCEIQhCEIQhCEIQhCEIQhCEIQhCEIQhCELwleEgC5QqsKsoTnWA4E+B3HAqlHiVNJJyTH3Pn1HQqd1NI1u0RkravKBU64MoL93mQEvxU2o5OpWKUXmasgsCnqZVFS7EQNPdfcd+R9OKcYLVmGoDD9rsu3cfTtVSsi2477wtStskqw8V9pxdqSeZmvmsknKPc/iSe8rRtbsgDguFGV0ttRYlpjHatB5ia+kU0nKQsfxAPeFnZG7LyOBSLpFS5uEMYNvO84ch5rMY9Vl8ggbo3M9f4Hn0JnQxWbtnekyzyvrUdHT8Hc4+/qtrgRvSDoJSauH7vYmacqmqtIrCGwhrnSPOW+WCpT4hTwPDJHWPl18FNHTyPF2hWWOBEwQQcCLwrbXNcA5puCoiCDYr1dLxCEIQhCEIQhCEIQhCEIQhCEIQhCEIQhKOkpPVt0tX7biRPkkH1CSKdtjlf0Psr+H22z1LNrIJstDUlaWvhvN/wApOew7f3fq8HxQyEQTHPcePQenp39eqqrpdnns03phWjZwnj7T7hNsRaHUsgPAqrTm0retY5fPk/RNe3tmhX3VvGdcHcGtHtNNDjFbIbNd3AexVUUkLcyFVFFfkx/9J9lSFJOdI3dx9lOZWf2HeF6aK/6H/wBJ9kGknGsbu4+y85Vn9h3hWIdZxmANtSAuALR7TVqPE6ynAZtWAysQPa6jdTRSG9lUixC4lxxJJPFUJJHSPL3anNTNaGgAblwuF0tVULZQW7ST4+y3OCtDaNvTc+KSVpvMVHXVZ9WLDO+c/pHuocWxP9OOSj+8+A9+Hf190lNynOdp5rNEzvKxpJJuU3T3owT8TTs3ZTvn6LT/AE4XWkzyy9b+iW4jbm9qerTJahCEIQhCEIQhCEIQhCEIQhCEIQoYlLY11lzmg6EyVd9XBG/k3vAPC6kbE9zdoDJTKwo1SriBbhOAxF44X+U0uxWAzUr2jUZ9ysUr9iUE9SyKwSer0GV4xXoJBuNV4c1cbDjRzPtO2m5o9OSYNirK9183dJ0Hp3KAuhgFtPNW31SyG21GfwZnuJx5BX3YRDTM5Srk7B89AoBVvkOzE3vU9EiUcEAwi2eBiNnPiSVZpZMOa8NMRaToXDXtJKjlbUEXDr9SuU1kYT6ssa0DS+fKSZVbKwE8g5rWgcM791lXidCf+QElVqr62IGxDFutXtsi+RwmFRw39XUtbM6bK+YsNx6Laqap5KIlgZnxurVb0osaAzvvIDfU+nFXsUq3QRhsf3uNh88OshQUsQe4l2gzKKopBiQzbvc1xa6YHkN/gjC6h9RAeVzc0kHRFVGI38zQ5qvWwgssh0IEun3bjdLTHFVMUFHCWh8Vy7hkfCympjM+9nWtxVCHQIUX/ovIdjZePX/KWR4fSVdxTSEO4OHz1Vl08sX/ACNy4j57KvFosWCZ3j7mm7j+VUkpayhdt5jpGnb+QpWyxTi2vQfnkqkSIXEuJmTeSqEkjpHF7zclTNaGiwXK4XS1HR+BZhTOLjPhgPKfFbbA4DHShx1cb+3v2pNWv2pbcMkzThU1GY7bVm0LWkxPkojPEHiMuG1wvmu+Tds7VslIpVwhCEIQhCEIQhCEIQhCFDS3uDHFveAJHJQVL3shc6PUA2UkQaXgO0WLe8kkkzJxJXzp73PcXONyVoAABYK3QaxfCwM2/ScOGivUeJT0p5pu3gdOzh8yUM1OyXXXinjq7h2LWf05z27Nq0zsbphDyg1/rvv7dPqloopNvZ3cVnYcIxHSY28kmQwAn5LIxxPqJS2JuZzsN34CbOcI23cUx/0kODIRAYkQ4MaLvz+3Jv8ApKeiIEw5SQ6NGn5+ZKpysk19jmt4/PnSr9Gp72vayKwNDu7LLQG9NKfEJ2TNhqYw0O0t5HM+nUqslOxzC+N17arynECkwi/uyMp4Wr//AM+C5rC1uIwmX7bG3/t8t22XsNzTvDdfT5dTV65vUutS+3WeUlYxl0QpHCTs691vmijow7lRsq1RWnq2h2NkT3yvV6mDuQYJNbC/XbNQyEbZLdLpd0bPw3N0efIeyUfT9xA9h3OPkFbr/vB4hQu6yLGMSGGkM7Lbc5bSJfuCruFVU1hnhAszIbV7dJFvlrLscnFEGPOZzNlJVTnNjxGvABcLUhhOd8t8/BS4a6SOtljlFi4bWWnTbrv4LmpDXQtcw3AyUNKe99J+GA4wxgTdt4zd4KCpfNNiN4QHGMaHTp7c/BSRhjKfnm2189F3VxdGjddZDWtFm7My/PkpKAyVtX+rLdlrRbrPw+S4nDYYuSvcnNWY8UtpLBPsPaZgm6YB/CtzTPixFjb8x403XF/womMDqcm2YKqUujQIj7MNwa/7RNh5XclRqaWgqpdiBwD+j7T6d3ip45Z427TxceKUUqiuhmTxLTQ7ikFTSy079iUW8j1fLq9HK2QXaVoqFW0MsvkwtF7f/HVa6kxemfDd3N2Rp7cfNKpaSQPyzv8AM0qp9cPfc2bW7O8d59AkVbjM052Y+a3xPWfQd5V2GjYzN2ZS0FJwSDcK4tdVEdz4TXOxvv1kZTW9wueSama+TXz6UiqWNZIQ1XEwVdCEIQhCEIQhCEIQhCELI1tQ+riEfKb2+3D2WCxOjNLOQPtOY9uzysntNNyrL7xqqSXKwumCZAJkJi/TaumAOcATYHfw6V4TYLZUOithtkwccztJX0OlpYqePZjH56Ss/LK6R13KpXdFLmh7e+y8SxliffgqOMUhliEsf3szHr7j8qeklDXbDtDkl8KDEjARg8Oe03NIkBLLfh7pVFDU1jBVtkBe05NtkOjt9s1ac+OEmItsDvTSQiwvjssazMpbQcuKdENqqb/ds2es6dIO7tt3KncxSftG6V26NDdMWohGGYHkPNJOUwymeHNu8jTeB5DzV3ZqZBY2aF7F6Qu+VgG8k+Ul1J9RSH7GAdZv5W81y3D2/wAnKA17F+0cPyqxx6rPDu/Kl/QxdKBXsX7eX5QMeqxw7vyj9DF0qVlfOnN0NpIzFx8ZqZmPvveSME9GXndcGgbazXH53KxQqzgBznWSxzsSZkG/Zv2K5SYnQNkc/ZLHO1vmD3X8gopaactAvcBXargBodZcHNc4uEsp5Jjh0DYmvLHBzXEuFuncq9TIXkbQsQLKjSmf6iPY+SGO0dpy5yHApZUxjEK7kj9kevWfgHYVYjd+ng2t7k3o9GYwSY0D9zOaewU0UDdmNtgqL5HvN3G69pEBrxZcJj9wXU0EczCyQXCGPcw3aVjaVDDXuaDMAyBXz2pibFM5jTcA6/O5P43FzASFEoF2pqLRzEcGNxPgMyrFNTvqJRGzf4cSuJJBG0uK2UKGGtDRgAAOC+hxRtjYGN0GSz7nFxJO9drtcoQhCEIQhCELwlBNkJZ/v0Kcu1vld5zSUY9S7Vs+u35V39BLbcrdHp8N/deCdMDyKvwV9PPlG8E8ND3HNQPgkZ9wVavnM6o2sT3dZ67tVTxt0IpiJNTp1/Ne7epaIP5Tm9qQVfQXRXSFwGJ0/Ky1DQvq5NluQGp4flNJ52xNuVPWlVGF2gbTNcwduzarOJYU6k57c2ceHX6Hs4Xip6oS5HIqzUlZ2ZQ3m75TpsOxW8HxTYIglOW48Ojq4cNNNIqum2uezXetCtYlSz8SsIcG0IAmSbyT2RjcNZfs1lZMQpqLaZSC5JuTu7ONujLpKaNp5JrGU2A70u+LHd8zz4D0CU/7uvfvcfAegVv9qBvBMqN0fOMR0tjfc+yb0/0845zPt0D3PsqkmID+A71e/wBoghp7M7jeSZpn/o9GxhGzu1JN/nUq36yYuGayoWHCdIQhaehVdCdCZNgmWgk4GZxvC2lJhtLLSsLmC5AN9/eEnmqZWyusd6gpHR8f8biNjrxzH5VWo+nmHOF1ug5j381JHiB/mEriUeLAM72/c3A/uhSWSnq6B21m3pGnzoKutkinFtej56JlQK8E5RQAfqA/uCcUOOtJ2agWP9h6/O5U5qE2vH3J41wImDMHMLStcHC4NwlxBBsUmrus5ThsN/zEZbBt/d2exjFNi8EJz3nh0Dp8uvRhSU1+e/TclVW1eYp0aMT6DakmH4e+rflk0an0HT5edyoqBEOld1pVphGYvac9DoVJiWGOpDtA3ad/DoK5p6kSixyKZdGwyy6Xf+aemUtnrwTf6fEPJuLfv39W63R69iqV+3tC+iaR6UxnfcBvN/JO5qmGEXkcAqbInv8AtF1TfXkIZk7mn1S52OUY0JPYfVWBQylMIbw4AgzBvBTZj2vaHNNwVUcC02K6XS8QhCEIVKuGuMJwZjK/WWcuCX4q2V1K8Ra+m/wVilLRKC5ZFYFPUIQp2B8VzWzLjgJmch7K0wT1cjY7knQX3fPm5RnYiaXWstbQ6KIbQ1vE6nMlbukpWU0QjZ/k8UillMjtoqZzQRIiYOIKsOaHAtcLgrgEg3Cy9cVb1RtN7hN2w6blicVwz9K7bZ9h8Oj2Pf0uaWp5UWOoVaJTojmhhcS3TXYTiVVfX1MkYic828/UqVsEbXbYGaY1dUhMnRbh9OZ36bk2oMDL7PqMh/Xf28OrXqVWetA5sfen0KGGiTQANAtRHGyNuywWCWOcXG5K7Xa5UNMdKG86Nd5FQVTtiB7uAPkpIhd7R0hYpfOAtChCFrqmdOCzcRyJC3uEu2qOM9Fu4kJFVi0zldTFV14RO4rwgEWKAbJNWNRg9qFcfpyO7Ty3LPV+Btdd9PkeG49XDy6kwgrSMpO9KIVLiw5tDi3UEYc8EgirKqlBja4t6OHfor7oY5bOIuuqtoJjOlOQF7jnf6ld4fQurJSL5DMn5vK5nnELb79y1cCCGNDWiQC3UMLIWBjBYBJHvLztO1XsaEHNLXCYOKJYmSsLHi4KGuLTtDVZOlQXwIhAJGjhmD++CwtTDNQTkNJHA8QfmfTnwTyN7J2XIVRxmZm86lUCS43OZUwFsgvF4vVp+jod1XawmbO7PhOa2mAiUU3P0vl1e17/ACyT12zymWu9NE6VJCEIQhCEJBW9UGZfDG9o82+yy+KYObmaAdY9R7dyZ0tWLbD+9I1mUyWk6P0Oy3rDi7DY3848lsMCouTi5Z2rtOgfnXuSium2nbA0Hmm6fKihCFmK5rDrHWGXtBy+Y4cljMXxH9S/ko82g959uHHuTikp+TG07XyTGqKqDJPfe/IZN/O1N8LwkQASy5v8vz093TVqqov5rdPNNk8VFCEIQhVa0dKDE/hPjcqWJG1JJ1FTUwvK3rWOXz5P0IQtVUB+C3YXf3ErcYIb0be3zKS1o/ePZ5JimyqIQhCEKhWlWiKJi54wOuw7ErxLDGVbbjJ40Poejy87NPUmI2OiRVfS3QIhDhdg8Z3ZjnxWZoKuSgnLZBlo4evZ4jsTKeJs7AWnqWqY8EAgzBvBW4Y4PaHNNwUlIINiul0vFRrihdYy7vNvb6jj7JZitF+pgNhzhmPbt87KzSzcm/PQrJLCJ4mlVVSYknPuZ4u3bNqdYbhDqgiSXJni78dPdxVKpqxHzW6+S0zRK4YLZgACwScm+ZXq9QhCFzEiBom4gDUmQXD5GsG082HSvWtLjYBVnVnCH/I3z8lTOJ0g/wCwKYU0p/ium1hCOERvP0XbcQpXaSDvC8NPKP4lZqE0x438TpnYP8XLHRNNfWZ6ONz1f4y603cRBD1ea1oErgt4AALBIibr1eoSfpBTrLerbi7HYPz7pBjldyTORYc3a9A/PldX6KDaO2dB5rPQ3lpDhiCCOCycb3RvD26jNNXNDgQd60FDr5puiCydRe33HitVSY/G/mzjZPHd7jx60rloHDNmabw3hwmCCNReE/Y9r27TTcKgWlpsV0ul4hCFQrwygP4f3BLMZdaif2eYVmjF5h83LJrCJ4hCFpejbvhHY8+TT6rZfT7r0pHBx8gfVKK8fuDqTZPFRQhC5e8ATJAAzNwXLntYNpxsAvQCTYJTTK9a26GLR1wb7lIqvHomc2EbR47vz8zV6Khc7N+XmkFIjF7i52J/wstPM+eQyP1KZsYGNDW6Jv0ep0j1TsDe3fiR680+wKusf079Dp6j1HaqNdBccoO1aBapK0IQsrXNH6uLMYHtDSc7xz81iMWpzTVW23Q84dd8x3+BTulk5SKx3ZLQQ6fDLWuLmiYnIkArVsr4DG2RzwLi+ZCVOgkDi0AmyBWML/uN5hef6jSf/wBG94R+nl/qVPDiBwm0gjYZ+StMkZILsII6FG5pbkQu12uVn+k8W9jdhPoPXmst9RSnaZHuzPoPVNMPbk53YkizSYoQhPujMDvv/lHmfTktR9OwZPmP/qPM+nclmIP0Z2p6tMlq5iPABJwAmeC5e8MaXO0Ga9aCTYLF0qOXvc85nloOS+dVM7p5XSu3/AOwLQxsDGho3KJQLtCEKajUl7DNjiPI7wrFPVTU5vE63l3KOSNkgs4J1Q6/BuiCW0XjiMR4rR0mPsdzZxbpGndr5pfLQEZsN04hRA4TaQRqL1oI5GSN2mG46FQc0tNiEv6Qu+Cdrm+c/RKsddakI4keatUI/dWXWJTlCELRdGXdh4+7zH4Wt+nT+y8dPoEqxAc5p6E3iRA0TcQBqbk+fI2Nu082CoNaXGwCT0yvmi6GLR1Nw5YnwSGrx+NvNgG0eJ09z4K/FQOObzZJKTSnxDN7idmQ3BZuoq5qg3ldfy7vhTGOJkYs0KFVlIhCF61xBBFxBmN4XTXFrg5uozXhAIsVtKHSOsY14zHI5jmvolJUCohbKN48d/is/LHyby1TKwo0q6RQLUK1m0z4G4+nJJMeg5Sm2xq037DkfQ9iu0L9mTZ4rMrGJwhCE16ORZRS3JwPMXj1TzAJdipLNzh4j4VSrm3jvwWmWySdQUyiNiNsuG45jcq1VSRVLNiQe46lJFK6M3as5TaniMvAtt1GPEeyyNXg1RAbsG03o17R7XTaKsjfrkUuSlW1r6nhWYLBqJ/1X+q3uFxcnSMHEX78/VIqp21K7uVxMFXSzpBGswpZuIHDE+UuKTY5PydLsj+Rt6nyt2q5Qs2pb8FRqCgteHueAR3RPdM+YSzA6GKZr5JW33D18wrNbO5hDWm29c1jUhbN0O8fTmN2vnvXlfgbo7vgzHDeOrj59a9grQ7J+R4pOs+r6F4hCEKWBSHMM2OIOz1GBU0FRLA7aidY/Ndx7Vw+NrxZwumTnRY7QYhayGD3iJAnC4TvPJOHOqsQjDpnBkY36XPfn4DtVQCKB1mAlx3KAuo7cnv2zsjhmq+1hsWVnP6dB6FSWqHcB4ot0d3yvZtBtc5o5TDZMtlzekG/mT5I2ahu8HwUsNj4IMSC4PYcSBh/E3JTRsno2maleHsOvR1jdb/IXDiyYhkosfmhS+kUhzzN7ifIbhgEqnqZZ3bUrr/OCtMjawWaLKJQLtCEIQhNauqZz5OfNrdPmPsE9oMFkms+bmt4bz7eapT1jWZMzKt13V7Gwg5jQLJE5Zg3XnO+WKu4xh8MdMHxNA2SO0HLPjnbVQUlQ90lnG90dGY1z2aEEcbj5eKPp2e7HxHdn36+XijEGZh3Yna0iXKOkQ7TXN1BHMKKeISxuYd4IXTHbLg7gsQvm2mq0auUOrYkTASH1OuHDVMKTDKipzaLDidPyoJamOPU58Fo6vq9sIXXuOLjifYLX0OHxUjebmTqfm7oSieodKc9OCuK+oEIQhCFk68dajOlsA5D1KwuMu5SscB0Dw9ynlGNmEXWqY2QA0EluGtDWgDckhNzddLpeLPdJ4naY3QE8zL0WU+opLyRs4Anv/wmuHt5rimVSQ5QWbZnmT6STjB49ijZ05959lTrHXmKvpmqyX1jVTYl47LtRnvGaVV+ExVXOHNdx49fy6tQVTo8jmFm6XRXQzJ4locjuKx9TSS0ztmQex6vl03jlbILtKgVZSK3V1GDiXP7jBN3oOKv0FMyZ5fJ9jBc+g7VBPIWgBupyC5plKdFcLrsGtGAyAA1XFVVSVUnRo1o3cBbj80XsUTYm+ZTqpqrcwlz5TIlZxleDeeC0eE4W+ncZJbXItbh8+FL6qqa8bLO9S1tVnWyLSARO6VxnLMYYKfFMMNUGmMgEX7b29uBXFNU8lcOzukEOI+C/RwxBwI26hZaOSehm4Eajcfx0pm5rJ2cQpaxgNk2JDuY/L6XZhTV8EYDaiEcx+7gd4+eVlzA92cb9R4hUUsVhS0ajuebLBM+A3nJT09NLUP2Ixc+XWuJJGxi7itHV1UNhyc7tP8AAbh6rX0GDx09nv5zvAdXv5JTPVukybkEzThU1BTodqG9urTzlcq1ZHylO9nEHyUkLtmRp6Vnej8SUYD6gR4WvRZLApNmrA/sCPX0TaubeI9C1K2ySoQhZNos0n/3fAu9isM39rErH+/mfynZ51P2ei1i3KSIQhCELL0uuoju72Bsx5+yxdVjdRKSI+aOjXv9rJzFRRt+7MpdEeXXuJO8k+aUPkfIbvJPWb+attaG6Cy6ow7bR9zfMLumF5mDpHmFzIeaepbdfSFnUIQsx0jPxf5B5uWM+oD/ALof+o8ynFB/xdvstBQWyhwx9jfILVUbdmnjH/iPJK5jeRx6Sp1ZUaEIUcaC14suAI2qOaFkzCyQXBXTHuYbtKztZ1OYc3MvZnq33CyOI4O6nBkizb4j3HzpTanqxJzXZHzUT+zRmy+d5J3NulzAULv28NaB/NxJ6h+QF2OdUH/xHmrXRujguc8/LcN5xPLzV36fpg57pjuyHr4eZUNfIQAwb1oVq0qQhCUdI6OCwPzaRyJl5y8Uhx+ma+ATb2+Ry87K9QSEP2NxSuh9qDGb9Mnjfn4BJaT9yinjO6zh6+Suy82ZjuOS6qyqjF7RMmeJ3e69w7CX1Q23GzPE9Xv4LyoqhFzRmVpKPR2sFlgkPPfqtjBTxwM2IxYJQ+RzzdxUqmXCEIQhCyFUXRmbyPAhYLC+bWsHSR4FParOFy163qRIQhZGuR8Z+8f2hYLFhask7PIJ7Sn9lvzeqkOIW90kbiR5KkyR8f2OI6iQpnNDtRdMKLXURuJtjQ48/eaaU+N1MX3naHTr3+91Wkoo3aZJl/vzPpPgnP8Ar0HAqn+gfxSil1XEZ8sxq2/nmEgqsKqYD9txxGf5V+KqjfvsVSS1WFLRj22fxN8wp6Y2mYekeYXEn2HqK2y+jrOoQhZnpIPij+AebljPqAf7of8AqPMpxQH9rt9k/oRnDYftb/aFq6R21Aw9A8krmFpHdZU6sKNCELxxlebgvCQBcr0C+QSGtq4DgWQ7wbi7zl7rL4njLXtdDDmDkT7e/cmdNRlpD39ypxb6Mw/Q9wP816oS8/DYyP4uIPbc+ynblUOHEAq70ZjDtszucPI+nNMfp2Yc+I66+h9O9V8QYcndifLTpYhCEr6QxgIVnNxEuBBPl4pLjszWUuxvcR4G/orlCwmW/BKKBdCju2Bo3k/kJDQ8ykqJDoQG9p/yFfmzlY3tUtU1t1YsPE25EYifmFNhmL/pm8lILt47x7jx61xU0nKHabqtHCihwBaQQcwtfHKyRoew3BSlzS02IXa7XKEIQhCyNUXx2byfAlYPCudWsPST4FParKFy1y3iRIQhZGuT8d+8f2hYPFzesk7PIJ7S/wDC35vVJLVYVmi0GJE7rTLU3DmrlNQVFQf225cdB3+yiknjj+4pj/6fd9TfH2Tj/wCPP/sPFU/9QbwWhWqStRxIDXd5rTvAPmopII5PvaD1gFdNe5uhssrXEMMjOsgAXEAXDAes1iMVjEFW7YFhkR3e4TuldtxC61rTMTW7abi4SMixsvV6vFn+k7O0x2oI5EH1WV+omc+N/QR5e6aYe7muCZ1NEnBZsEuRITnCZNujjPAW7slTq22mcrqYquq1NpzIQm435AYn91VOsroaVt5DnuG8/OOimhgfKeaszT6xfFxubk0YcdSsdXYlNVmzsm8Pfj8yTeGnZFprxVNLlYV6rIze1Dfcx4lP6T8p/diZ4dMwF0Ep5j8uo7j86NyrVDHZPbq3xG9QvY+DE0c3A5HaNQVXe2ain4Ob49PUfwpAWTM6CnlFr5hHbBadgJHCV60tNj8D2/vDZPePDPwS2SgeDzMwu49ewgOzNx0AI5kqSbHaVjeZdx6iPOy5ZQyk55JFHjPjxBdMm4AYD91WZmmnr5xlcnIDh83lM2MZAzoU1YvDGtgtM7Jm8jN34/cFYr3sijbSRm+zm48Xfj24KOAF7jK7fp1JelKtKxQ6Y+GZtO8HA7wrdJWzUrtqM9m4/OOqilhZKLOWlq+s2RbsHfSfQ5rY0OKQ1QsMncPbilE9M+LPUcVeTJVlDTYlmG92jT5XKvVycnA9/AHyUkTdp4HSs50ehzjA/S0n09VksBj2qsHgCfT1TaudaLrK1K2qSoQhZNwt0mRvBicwHewWFcOXxEg6F/gD7BPAdinv0LSw6HDbgxo/lE1sY6OnjN2sA7Ak7ppHauKnVlRoQhRxozWAucZAZlRzTMhYXyGwC6YxzzZozSGm1643QxZGpvPLALLVePSOOzALDidfYePYmcVC0ZvzSmLELjNxJOpM0ikkfI7aebnpV5rQ0WAstHQa1hiE206RAAIvnddgFr6PFaZtMzlH2IFiN+SUzUshkOyMioo/SBvyNJ2uuCrzfUMYyiYT15e/opGYe7+RSenU50UguldgBgEhrK6WrcDJu0AV6GBsQs1N+jdIFl7CcDaE9CL/AC8U9+n6gcm+InQ37D/jxVGvjO0HDqXtY14BNsK8/VkN2vlvXVfjjWXZT5njuHVx8uteQURPOk7kgiPLiSSSTiSss+R0ji55uSmjWhosFyuF6hCF6AvQLmwQmfWOawNpENxZ8pwc3YD6FOuVljhaytiJZuP8h84G3boqWy1zy6F1jv4FR/6OE7uRgNjxIjiov0VJJnFOB0OFj6eS75aVv3M7kf6GGO/Hb/ILRR+gpmZyTj/65n52I5eQ/aw9uSmgxCQWUVhw7TyRaPHAKeKQuDocPYelxtf2HywCjc0Cz6h3UNyWRoTmmTgQdqTSwyQu2ZBY9KuNe1wu03XCjXSEIXoK9BINwhOaurwiTYt4+rMbxnvWioMdLbMqMxx39vHrGfWl09EDnH3K1X1Lb1UmkG2RgcheT4AcVdxqrZ+l2WOB27acNT7dqho4ncrcjRIaJSXQ3Wm44X4EaFZelqpKaTlI9dEzkjbI3ZcnEDpD9bOLT6H3Wgh+ohpKzu9j7qg/D/6nvV7/AHiFZJDsBgQQdyZf6xSFhcH6bt6r/o5dq1llWvIM5kHGYuKw4e4O2wc9bp0QCLbkyoddvbc/tjk7nnxTmkxyeI2l5w8fnX3qnLRMdm3IrQUSlNiNtMM9dRvC1dNVRVLNuM39OtK5InRmzlOrCjSDpO0zYZ3SN2Ux/nwWW+omu2ozfLPvTTDyLOG9I1mkxQhClo1HdEdZaJn9xU9PTyVD+TjFyuJJGxt2nJzRuj//AHHcG+59loKf6e3zP7B7n2S+TEP6DvTAVVCDS2wL88TwJvTYYVSBhYGDPfv7zmqv6qUuvdZSPCLXFpxBksNNC6KQxu1BsnbHhzQ4b1wo10hCF6BO4XnYvQC42GZXhNsymlDqN7r39gc3csk8pMCml50vNHj+PmSpy1zG5NzPgnlEoDIfdbfqbzzWlpaCCmH7bc+O/v8AbJLZZ3yfcVDXw+A7ZZ/uCrY0L0T+zzCkoj+8O3yWUWGTtCELQ9GG9l52gch+VrPp1v7b3dPp+UrxA85oTaNAa8ScARtT2aGOZuzILhUGPcw3abJNTKgzhH+V3ofdZ6r+nx91Oew+h9+9MIq/dIO1JY8BzDJ4IO301WdmgkhdsyNsfnzJMGPa8XabqNQrtCEL1rZmQxK9a0k2aMyvCbZlauBVMMMDXNBMrzmTnfitzDhNM2ERvYCd53369UlfVyF5c0qnSej4/wCNxGx145/5VCo+nmHOF1ug5/nzU8eIH+YSemUN0MyeMcCLwVnqujlpXbMg104FX4pmyi7VXVVSoQhNejjSYpIwDTPbgBP9yTzAGuNSSNAM/RUq8gR26VplsknUNJozYgk8TGP7JQVFNFUN2JRcLuOR0Zu0qk6ooX3Dj7pacCpDuPeVZFdL0LptSwR8pO8ldtwSjH8b9pXhrZjvSOiPMCN2siWu3HPyKzVK91DW2fuNj1Hf5FMZWieHLfn88lrVu0jVSnViyF3jM/SMfwqNZiMFKOec+A1+danhp3y6acUnriDbY2OGlsxJ4OIyB/diQYrAZ4m1gaQTk4eR9L8LK/Sv2HGEm/BKAFnwL5BX02odROde82Rpi72CfUmAyyc6Y7I4b/YePUqMtcxuTM/JPKJQmQ+42R1xJ4rS01FBTC0bbdO/vS2SZ8n3FWFaUSEIVStmzgxP4fK9UcTbekkHQp6Y2lasevn6fIQhaXo0PhO2vP8Aa1bH6fFqZx4uPkEorz+4Or3TZPVRQhC4iwmuEnAEaG9RyRMlbsvFx0rpri03aUmplQDGEZfa7DgcfNZ+q+n2nnQG3QdO/Xvur8VedJB2pHGhFri1wkRiFmZYnxPLHixCZNcHDabomNTQQJxn91mG0/viU3wmBrL1c32s06T+PM9Cq1TybRM1K0VHpDXibCCNnqMlrYKiKdu1G64Sl8bmGzhZcxqW1rmMM5vwlfxOxcTVccUjIjq7T89HzivWROc0uGgWdrukdZFstvDeyNpnf43cFksYqDUVWwzPZ5o69/jl2JtSR8nFc7803ZUsKyA5syAJkEiZzOKfswWl5NrXtzA1uRfxVA1su0SDkgVHC0P9RQMDo+B7yj9dLxVujURkOdhsp47eJV+npIacERNtdQSSvk+4qdWFGhCEIQlNbVtY7DL3ZnJvuUixTFxBeKL7uPD8q9TUm3zn6eazj3kkkkknElZF73PcXPNyU2ADRYJ7QaQ+LBsMcGvbIEnNuExt9tq09FUz1VJyUTrPbYX6OPX7dKWzRsil23i7T5rwshUfH4kU85ny8SvCykw43d+5Ke+/jbxKA6Wo05rfnzguqqpESLEiW+7ZkW5CZwlzXWGVFRVzyct9trFu7XTzv8t5UxxxRt2NeKWVjQzCcC09k3scOeOoSavonUkocw805tPzePHVXIJhK2x13hPaprMRRJ1zxlrtHstNhmJtqm7Lsnjx6R7bktqaYxG40TFNlUQhCEIUFObOHEH2O/tKrVjdqnkbxafJSQm0jT0hYtfOloUIQtT0fb8EbS7zl6Lb4GLUbeknzSWtP7x7EyTdVEIQhCFTrGnthNvvccBr+FQr6+OkZc5uOg+blPBA6U5aLOUeC+PEM8Te45AftwCyMEM2IVBJ35k8B8yA/KbPeynj8k8o1ZQAOrBkBcJi47Z+60lPiVAwcg11gMs9D2++qXSU0555GZXMWqwfiQHWHfaeyeX+Ni5lwtjjy1G7Yd0fafnd0L1tURzJhceKqxHPhh8WLLrD2GC6669w/fNUpHTUwfU1P/IeY31Pr/lTtDJCI4/t1Pt89Ejms1c6pintU1xgyKdzj5O91pcLxk3EVQep3v79/FLamj/lH3eyfLUJYhCEIQhCFVrOM5kJzm4gcp3T4KliMz4aZ749R4dPZqpqdjXyBrtFjyV8/JJNyn68XiFPQ6SYbw8ctRmP3RWaSpfTSiVv+Rv+cVHLGJGlpT5rIUOG+Oy8kEgm+RN0hpetUGUtPA+siFybkE8Tu6M9d6WEyyPEL9yXVXDfEaYbOy0mb36/aOHmk+Gxz1ERhi5rSbudx6B2a9eeWtuodHG7bdmdw9UwpliG1sJzD1RErU5kOn4aptVcjSsbTSM/aOW1rY/M/IZKpFtykyNPP4dCT02huhEEGbTe148LxgVnqyikpHh7TdpzDh8181fimbKLHXeE1q2uwZNi3H6sjv08tyeYfjjX2ZUZHjuPXw8upUp6IjnR9ycgrRA3zCXr1CFzEbMEagrl4u0hetNiCsMF8zGi0iEIWtqVsoDNxPNxK3mEN2aOPv7ySkdWbzOV5MlWQhCU1jXTWTayTna/KPdI6/Go4bsi5zvAe/UFego3PzfkElo9HiR3nM/M44D90Wcgp6ivmJvc7yd3zcB5Jg+SOBnontHiMgvEGRExMPPzFaeCSCilFLa189o/yPz24XWva+dplv2cFTp8JsGIXOaHQ3zmJYOxu0/J0VCtijoqgyPZtRv1HB3R83ngFPC500eyDZzfJe0CrZN61zjDvtSaSAG4yOaKHDCxn6h7jHvsDkG8Dv8AnFE1Td3JtG1u7UtrGlmK8m+Q7o0Az9Unr6x1XMXbhoOjj6n8K3BCImW3qoqCnQhC1VQxnOhdrIyB1A9sOC2+CzyS0w29xsDxH407ElrWNbJzd6YpuqiEIQhC8c0EEG8HFeOaHAg6FegkG4SQ9HRPvmWQlfzms5/8dZtE8plwt639Ew/1A2+3NW6PUsJt5BcfuvHIXK9BgtLFmRtHp9tPBQvrZXaZdS8ryjMMKZk0t7p/+vFc4xTRPpi5xsW6H07V7RyPElhnf5dI6vpYbNjxOG7EabQs1Q1jYrxTC8btRw6R88UxniLrOZ9w+WWpghrWizINAulhLGc1t4hEyIcnYNt2WSV2053O1SlzjSXyExBabz9R/f3BIi92KTbDcoW6/wDkfncM9SFeAFKy5+8+CstorYLX2nThSuYROWz91VxlLHRRybbrxf1O7o7d3vmojK6ZzdkWdxSqJVzXi3RzMZsPeHP92lI5MNjnbytE64/qdR3+veVdbUuYdmYW6dyr0anRIJkCRLFrhdyy4KpT11TRu2AbW/ifbd2KWSCOYXPeE3o1fsPfBadRePC/wT+n+oIXZSgtPePfwVCSgePtN0yhUtjr2vaeI8U3iq4JRdjwe1VHRPbqFiyvnRtc20WgXi8Xq1VApkNsFk3tEmjMTnnctzRVlPHSR7TwMhv70lmhkdK6wOqhpFfMHcBceQ8b/BVp8fgZ/wAQLj3Dxz8F2ygefuNkopdZRItxMgflbn6lIKnEqmqOyTYHcPlz5dCvxU0cWY7yrNCqYmRimw3T5j7K5R4I99nVB2W8N59vPqUMtYBlHmUyrGjuZCHUGyG3kNzG/M+ac19PLFTD9IdnZzsN499/T0myqQSNfJ+7ndK3xosWH2mCI3VveaeHskrp6uqp+ewPbxGoPZ/+cwrgZFFJzTsnwPzrVir4xjMdBiTmBc6WEsLW0eKtUMxrYXUlQDcDXhwv0jxHjFOzkXiVnd8+BVa0p9oCEwksbITOLiPRUsSrxI0U8RuxuV/7W9PM58FPTwbJMjhmfBMOjkBtkvBm43H7RpxxTTAIIhEZQbuOR6Ojt1/wqte921s7vNXKTVUJ95bI6tu/CYVGFUs+ZbY8Rl+O8KvHVSs0Kov6PNyeRvAPslrvp2P+Mh8PwrIxB29qbwIQY0NbgBIJ/DE2JgjYMgqD3l7i4qRSLlCEIQhCEIQhCELLV3Tbb7I7rbhtOZ9P8rE4zWmebYb9rcus7z6D8p1SQ8my51KWpOravUCn2QWPFqGcRmNoTOhr+SaYZRtRnUcOr27RnrWmg2jttycFpqC1gY3q5Wcpeu1bKjEIhaIPt+ePFKJi8vO3qlFYPdHeWQxaay83yDjpPmBxSGvfLXzGKAXazM7rnhfvA7TwV6BrYGbTzYu8FZo9CZElEDXQXA3gXTljw23K5BRRVFp2sMTgcwMr8ezpyuoXzPjuwkOBUdOpjXPcwwusa2Uy3vA5y/RgVDWVkcszonQ7bW6kajq8tRoV3DC5rA4P2SVXZVMOKLUF5GxwnI6fs1VZhFPVM5SmeR0HO3RuPmpTVyRHZkb3Ks+pIuIDXD7SPWSpvwOqAu0B3UfeylFbFvuFC6rIo/4z4HyVc4XWD/rPh7qQVMR/kgVbFP8Axu8kDDKs/wDWfD3QamL+ymh1LFOIDf4nD0mp2YJVuzIDes+11wa2IaG6s0WpWGc4gcRiGS8/wr1NgkLiduXaI1DbfnyChkrXjRtutX6pMKwXQ2SlMGfewnimeGGkMRkgZa2Wevr5qrUiXaDXm9+5V6voQjjrYs3FxMhMgNAMpCSqUVEyuZ+pqecXXsLmwF+hTTzGA8nHlbxUlEb1UfqgSWObaaDfZMz4XFTUrTSVn6Zpuxw2gOGflr8uuJSJYeUIzBt1rtlEMKKXtIEJwJeCZAbv3XYu20jqSqMsZAidcuvuPR8tqOC5Moli2XfcNEsratrc2suZmc3fhJsTxcz3jiybx3n8eauU1JyfOdr5JUkauq1VtMMJ4dlg4aj3CvYfWGlmD92h6vxr/lQzwiVlt+5bAGa34IIuEg0Xq9QhCEIQhCEIQhCEIQoqVasOsd6Rlvlcoagv5J3J/dY269y7j2dsbWixJC+cWIyK0SmotFdEMmCepyG8qxTUktS7ZiF/IdZ+FRyStjF3FOzUDbErXb+rLdLTx8lpD9Px8jsh3P47uq3Dx8ku/Xu272ySmBSHwHkA4GThi0pFDUz0EpaDocxqD87/ACV58bJ2AlX6O5rjagO6qJmw9x2794BM6d8Urtukdycn9T9p6vnYFWeHMFpRtN47wm0WklkIveAHAXgYTyHNPZal8FKZZgA4DTdfh3qi2MPl2GaJLD62DDEYOHbM3NI1mQZ/uKzsf6qipxVtcOfmQRxvY3/xqmDuSmk5IjRMIUEwYMVziC90yZYTNw8SmkcL6KjlkkN3m56LnTxVZzxNM1rRkMlRqekmGHsddNhe3+md28SPApbhNS6nZJE/Lm7Y7r+Iz7CrFVGJC1w42PemVVxSKOHvJMg4kkzNxOuxOMNmLKASyknIk36z6KpUMBn2WjgFSqmlvD2iISREBLZnAgnDT8hLsLq6gTNE5JEguOggn53KxUxRlh2Bm3X583rquKtAY+JaeTOciZgTdfIbAV3i2GtEL5tpxOtichn6Bc0tSS8MsAPwmFWQGBjXMaBaaCdbxPEprh8EDIWvibbaAKq1Ejy8tcdFSofw6S9mTxaHif8Ay5JdS/7bEZIdz+cPnf3KzL+5TtfvGXzwXbaJGhEiCWlhMw13y7l2KSspHEUpBYc7G+Xzr7OPJlhlA5W4PEb1EIogudEjODopEg1vyjTZ+4qASto5HT1TtqU5WG4cP8+K72DM0MiFmjed6VU6sHxTeZDJowG/U7UkrcQmq3c42HDd2+58Fdhp2RDLXim9HqFtg2zNxzGDd2qfQYBEIiJTdx3jd1ce3wVF9e7a5oy80np1AfCPaF2ThgfYpBWYfNSnnjLju/Hb4q/DOyUZa8FVVFTLX1SHCEwPEiB4Tu8JLf4YJBSsEgsQPDd4WSGpLTKS1XFfUCEIQhCEIQhCEIQhCEIVOPVkN7rTm353kA75KhNhlNNJyj259ufWp2VMjG7IKtQ4YaJNAA0FwV1jGsbstFgoXOLjcqOlxrDHO0BPHLxUVVMIYXSHcLruJm28N4rFkzvOJxXzkkuNzqVoALZBeLxeq/BrKIwWXdpv0vE7uN6aQ4nUQjk5BtN4O4dvrcKs+mjfzm5HiFej1jCjMsOnDwymLt2XJM5sRpa2HkZCWadI8N3cqzKeWF+23nK3WLTFhWYTmuMxORGA/Mlfr2mrpeTp3B2l8xu/NlBARFLtSAhV68oBsscwEloskAX2ZbP29VcZoHGNj4gSW83Lh+PVS0c42iHHXPtXtLY7/Tw4bQZusg3G7Amel8l7UslGHxQMabu2Qdct5v25FeRlpqHPJyF1FSqvjhrTaaerlZDRfdLC7Z4KvVYfXCJrtoHk7WAGe7TL5ZSR1EBcRYja1um0UGJCIkQXMNxuIJHun0jTUUpFrFzdDuJHoqDSI5RnoVDV04cJoikNIniRrMXqvQXpqVraghpHEjjkpJ7SSkx5qpTqwgW2vve5uFm4cTn+VQrMRoeVbJm5zdLad+Xqp4aefZLdAVRpNcRYnZb2Z5NvceOPKSWVGM1VQdiPm33DXv8AYBWY6OKPN2fWlrheZ45zx4pOQQTfVWx0LxeL1aypKRbhCeLeyeGHhJbrB6jlqVt9W83u08LJJVx7Ep6c1eIncUzIBFiqoNlUbVcIODwwAjlywVEYXStkEgZmO7u0Vg1Upbskq4r6roQhCEIQhCEIQhCEIQhCEIQhCEJZ0hfKCRq5o8Z+iT46/ZpCOJA8b+iuUIvKsusSnKaVNVvWG24dgf8AyOm5OsJw01D+VkHMHifbj3cbU6qp5MbLdfJPKzY3q3lzQZNJExgZXLTYiyM073PaDYEi/UltOXcoADqVj18/T5CNM0K/KkM/7o/qI9k1tiUP9/E+6q3p38PBcito31nk32XAxesH/Z4D2XRpIf6+aDW0b6zyb7IOL1p/7PBvsj9JD/XzXTX0h+BiEHSYHsug/EajMF5HaB6BeEU7NbKlEBmZ4gyM8ZhLXhwcQ/UaqwCLZaLlcr1amoWN6prgADeCZXmROJW3wVkf6Vr2tAOYJ42JSWtLuVIJyVWvKsnOIwX/ADAeYVLGcLLiZ4hnvHqPVT0dTb9t3YkCyqZp/wBF3XRBtaec/Zan6ccdmRvUe+/slmIjNp608WlS1CEIQhCEIQhCEIQhCEIQhCEIQhCEIQhcxIYcCHAEHIriSNsjS14uCvWuLTcJYKih2p32fpndzxkk4wGmEu3nbhu97K4a6TZtv4po1shIXDYnQAaLDRUyb5lVa2HwYn8KpYmL0knUpqb/AJWrHr5+nyu1RResiAZC93DAcT6plhVKaioA3NzPoO0+F1XqpeTjPE5LXLeJEsPGZZc5uhI5GS+ays5ORzOBI7itG1200HiuFGuls6AyzDYNGjyX0WiYWU8bTuA8ln5nbUjj0pB0gotmJbGD/PP35rK45SmKflRo7z39+vemdFLtM2TqErSRXVqOjw+D/MVtcCB/SDrPmk1d/wAqZpyqaXUmpob3WrxqG3A+3BKajBqaaTlDccbb/nQrcdZIxuzqrsGC1gstAA2JjDCyFgZGLBVnvc83cVIpVyhCEIQhCEIQhCEIQhCEIQhCEIQhCEIQhCEIQhCFxGh2mlpwII5iSjljEjCw6EW71012y4OG5ZyNUMQd0tcOR5H3WRlwCpaeYQ4d3zvTZtfGdck7q2hCEyWJN7jqfZaSgom0kWwNTmTxPtwS6eYyuvuVtXlAstX9HsxbWT7+OB9+KxWOU/JVO3udn27/AEPanVFJtR24KrQKP1kRrcp37hj+7VRoaY1E7Y92/q3+ymmk5Nhctmvoaz6gplGERha7PPQ5EKvVUzKmIxv3+HSpIpTG7aCz7aiiky7IGs8doAWUbgNUXEGwHH8Joa6IC+a0FCo/Vsayc5Z6zMytVR04p4WxA3slc0nKPLlOrKjQhCEIQhCEIQhCEIQhCEIQhCEIQhCEIQhCEIQhCEIQhCEIQhCEIQhCEISjpJ/027/RIsf/AOAdfor1B95VXoz3nbvUKl9Pfe7q9VPiH2haFapKkIQhCEIQhCEIQhCEIQhCEIQhCEIQhCEIQv/Z"/>
          <p:cNvSpPr>
            <a:spLocks noChangeAspect="1" noChangeArrowheads="1"/>
          </p:cNvSpPr>
          <p:nvPr/>
        </p:nvSpPr>
        <p:spPr bwMode="auto">
          <a:xfrm>
            <a:off x="481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US" altLang="en-US" dirty="0"/>
          </a:p>
        </p:txBody>
      </p:sp>
      <p:sp>
        <p:nvSpPr>
          <p:cNvPr id="19467" name="TextBox 8"/>
          <p:cNvSpPr txBox="1">
            <a:spLocks noChangeArrowheads="1"/>
          </p:cNvSpPr>
          <p:nvPr/>
        </p:nvSpPr>
        <p:spPr bwMode="auto">
          <a:xfrm>
            <a:off x="5351463" y="3910013"/>
            <a:ext cx="2360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400" b="1" dirty="0">
                <a:solidFill>
                  <a:srgbClr val="0070C0"/>
                </a:solidFill>
              </a:rPr>
              <a:t>High School Interact 2011</a:t>
            </a:r>
          </a:p>
        </p:txBody>
      </p:sp>
      <p:sp>
        <p:nvSpPr>
          <p:cNvPr id="10" name="Left Arrow 9"/>
          <p:cNvSpPr/>
          <p:nvPr/>
        </p:nvSpPr>
        <p:spPr>
          <a:xfrm>
            <a:off x="4583113" y="3913188"/>
            <a:ext cx="609600" cy="3048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69" name="TextBox 13"/>
          <p:cNvSpPr txBox="1">
            <a:spLocks noChangeArrowheads="1"/>
          </p:cNvSpPr>
          <p:nvPr/>
        </p:nvSpPr>
        <p:spPr bwMode="auto">
          <a:xfrm>
            <a:off x="4157663" y="4579938"/>
            <a:ext cx="2528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400" b="1" dirty="0">
                <a:solidFill>
                  <a:srgbClr val="0070C0"/>
                </a:solidFill>
              </a:rPr>
              <a:t>Middle School Interact 2014</a:t>
            </a:r>
          </a:p>
        </p:txBody>
      </p:sp>
      <p:sp>
        <p:nvSpPr>
          <p:cNvPr id="15" name="Left Arrow 14"/>
          <p:cNvSpPr/>
          <p:nvPr/>
        </p:nvSpPr>
        <p:spPr>
          <a:xfrm>
            <a:off x="3389313" y="4583113"/>
            <a:ext cx="609600" cy="3048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71" name="TextBox 17"/>
          <p:cNvSpPr txBox="1">
            <a:spLocks noChangeArrowheads="1"/>
          </p:cNvSpPr>
          <p:nvPr/>
        </p:nvSpPr>
        <p:spPr bwMode="auto">
          <a:xfrm>
            <a:off x="595313" y="2667000"/>
            <a:ext cx="3140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altLang="en-US" sz="1400" b="1" dirty="0">
                <a:solidFill>
                  <a:srgbClr val="0070C0"/>
                </a:solidFill>
              </a:rPr>
              <a:t>Community Based </a:t>
            </a:r>
            <a:r>
              <a:rPr lang="en-US" altLang="en-US" sz="1400" b="1" dirty="0">
                <a:solidFill>
                  <a:srgbClr val="0070C0"/>
                </a:solidFill>
              </a:rPr>
              <a:t>Rotoract</a:t>
            </a:r>
            <a:r>
              <a:rPr lang="en-US" altLang="en-US" sz="1400" b="1" dirty="0">
                <a:solidFill>
                  <a:srgbClr val="0070C0"/>
                </a:solidFill>
              </a:rPr>
              <a:t> – 2014</a:t>
            </a:r>
          </a:p>
          <a:p>
            <a:pPr algn="ctr" eaLnBrk="1" hangingPunct="1"/>
            <a:r>
              <a:rPr lang="en-US" altLang="en-US" sz="1000" b="1" dirty="0">
                <a:solidFill>
                  <a:srgbClr val="0070C0"/>
                </a:solidFill>
              </a:rPr>
              <a:t>(18 – 30 years old)</a:t>
            </a:r>
          </a:p>
        </p:txBody>
      </p:sp>
      <p:sp>
        <p:nvSpPr>
          <p:cNvPr id="19" name="Left Arrow 18"/>
          <p:cNvSpPr/>
          <p:nvPr/>
        </p:nvSpPr>
        <p:spPr>
          <a:xfrm flipH="1">
            <a:off x="3833813" y="2670175"/>
            <a:ext cx="674687" cy="3048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TextBox 19"/>
          <p:cNvSpPr txBox="1"/>
          <p:nvPr/>
        </p:nvSpPr>
        <p:spPr>
          <a:xfrm>
            <a:off x="2659063" y="5370513"/>
            <a:ext cx="3779837" cy="461962"/>
          </a:xfrm>
          <a:prstGeom prst="rect">
            <a:avLst/>
          </a:prstGeom>
          <a:noFill/>
        </p:spPr>
        <p:txBody>
          <a:bodyPr wrap="none">
            <a:spAutoFit/>
          </a:bodyPr>
          <a:lstStyle/>
          <a:p>
            <a:pPr>
              <a:defRPr/>
            </a:pPr>
            <a:r>
              <a:rPr lang="en-US" sz="1400" b="1" dirty="0">
                <a:solidFill>
                  <a:schemeClr val="tx2">
                    <a:lumMod val="20000"/>
                    <a:lumOff val="80000"/>
                  </a:schemeClr>
                </a:solidFill>
              </a:rPr>
              <a:t>Elementary School Early Act (2015 – 2016)</a:t>
            </a:r>
          </a:p>
          <a:p>
            <a:pPr algn="ctr">
              <a:defRPr/>
            </a:pPr>
            <a:r>
              <a:rPr lang="en-US" sz="1000" b="1" dirty="0">
                <a:solidFill>
                  <a:schemeClr val="tx2">
                    <a:lumMod val="20000"/>
                    <a:lumOff val="80000"/>
                  </a:schemeClr>
                </a:solidFill>
              </a:rPr>
              <a:t>(5 – 13 years old)</a:t>
            </a:r>
          </a:p>
        </p:txBody>
      </p:sp>
      <p:sp>
        <p:nvSpPr>
          <p:cNvPr id="21" name="Left Arrow 20"/>
          <p:cNvSpPr/>
          <p:nvPr/>
        </p:nvSpPr>
        <p:spPr>
          <a:xfrm>
            <a:off x="1892300" y="5373688"/>
            <a:ext cx="609600" cy="3048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Left Arrow 21"/>
          <p:cNvSpPr/>
          <p:nvPr/>
        </p:nvSpPr>
        <p:spPr>
          <a:xfrm rot="8915408">
            <a:off x="1552575" y="4937125"/>
            <a:ext cx="609600" cy="304800"/>
          </a:xfrm>
          <a:prstGeom prst="leftArrow">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23" name="Left Arrow 22"/>
          <p:cNvSpPr/>
          <p:nvPr/>
        </p:nvSpPr>
        <p:spPr>
          <a:xfrm rot="8915408">
            <a:off x="3017838" y="4065588"/>
            <a:ext cx="455612" cy="304800"/>
          </a:xfrm>
          <a:prstGeom prst="leftArrow">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24" name="Left Arrow 23"/>
          <p:cNvSpPr/>
          <p:nvPr/>
        </p:nvSpPr>
        <p:spPr>
          <a:xfrm rot="8915408">
            <a:off x="4279900" y="3297238"/>
            <a:ext cx="457200" cy="304800"/>
          </a:xfrm>
          <a:prstGeom prst="leftArrow">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25" name="Left Arrow 24"/>
          <p:cNvSpPr/>
          <p:nvPr/>
        </p:nvSpPr>
        <p:spPr>
          <a:xfrm rot="8915408">
            <a:off x="5684838" y="2495550"/>
            <a:ext cx="455612" cy="304800"/>
          </a:xfrm>
          <a:prstGeom prst="leftArrow">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2">
                  <a:lumMod val="75000"/>
                </a:schemeClr>
              </a:solidFill>
            </a:endParaRPr>
          </a:p>
        </p:txBody>
      </p:sp>
      <p:pic>
        <p:nvPicPr>
          <p:cNvPr id="1026" name="Picture 2" descr="http://www.denvillerotary.org/wp-content/uploads/2014/04/4992_PNG_for_Word_documents_presentations_and_web_use_AdditionalFi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4269" y="1608359"/>
            <a:ext cx="1497806" cy="149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2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057400"/>
            <a:ext cx="7696200" cy="4191000"/>
          </a:xfrm>
        </p:spPr>
        <p:txBody>
          <a:bodyPr>
            <a:normAutofit fontScale="92500" lnSpcReduction="20000"/>
          </a:bodyPr>
          <a:lstStyle/>
          <a:p>
            <a:pPr marL="0" indent="0">
              <a:buNone/>
            </a:pPr>
            <a:r>
              <a:rPr lang="en-US" dirty="0" smtClean="0"/>
              <a:t>Our club is committed to making a difference in our community. We partner with local organizations to maximize our impact and expand our reach. Including:</a:t>
            </a:r>
          </a:p>
          <a:p>
            <a:pPr>
              <a:buFont typeface="Wingdings" panose="05000000000000000000" pitchFamily="2" charset="2"/>
              <a:buChar char="Ø"/>
            </a:pPr>
            <a:r>
              <a:rPr lang="en-US" dirty="0" smtClean="0"/>
              <a:t>Plainville Food Pantry</a:t>
            </a:r>
          </a:p>
          <a:p>
            <a:pPr>
              <a:buFont typeface="Wingdings" panose="05000000000000000000" pitchFamily="2" charset="2"/>
              <a:buChar char="Ø"/>
            </a:pPr>
            <a:r>
              <a:rPr lang="en-US" dirty="0" smtClean="0"/>
              <a:t>Wheeler YMCA</a:t>
            </a:r>
          </a:p>
          <a:p>
            <a:pPr>
              <a:buFont typeface="Wingdings" panose="05000000000000000000" pitchFamily="2" charset="2"/>
              <a:buChar char="Ø"/>
            </a:pPr>
            <a:r>
              <a:rPr lang="en-US" dirty="0" smtClean="0"/>
              <a:t>Plainville Schools</a:t>
            </a:r>
          </a:p>
          <a:p>
            <a:pPr>
              <a:buFont typeface="Wingdings" panose="05000000000000000000" pitchFamily="2" charset="2"/>
              <a:buChar char="Ø"/>
            </a:pPr>
            <a:r>
              <a:rPr lang="en-US" dirty="0" smtClean="0"/>
              <a:t>PARC</a:t>
            </a:r>
          </a:p>
          <a:p>
            <a:pPr>
              <a:buFont typeface="Wingdings" panose="05000000000000000000" pitchFamily="2" charset="2"/>
              <a:buChar char="Ø"/>
            </a:pPr>
            <a:r>
              <a:rPr lang="en-US" dirty="0" smtClean="0"/>
              <a:t>Plainville Library</a:t>
            </a:r>
          </a:p>
          <a:p>
            <a:pPr>
              <a:buFont typeface="Wingdings" panose="05000000000000000000" pitchFamily="2" charset="2"/>
              <a:buChar char="Ø"/>
            </a:pPr>
            <a:r>
              <a:rPr lang="en-US" dirty="0" smtClean="0"/>
              <a:t>Boy Scouts &amp; Girl Scouts</a:t>
            </a:r>
          </a:p>
          <a:p>
            <a:pPr>
              <a:buFont typeface="Wingdings" panose="05000000000000000000" pitchFamily="2" charset="2"/>
              <a:buChar char="Ø"/>
            </a:pPr>
            <a:r>
              <a:rPr lang="en-US" dirty="0" smtClean="0"/>
              <a:t>Plainville Park &amp; Rec </a:t>
            </a:r>
            <a:r>
              <a:rPr lang="en-US" dirty="0" smtClean="0"/>
              <a:t>Department</a:t>
            </a:r>
          </a:p>
          <a:p>
            <a:pPr>
              <a:buFont typeface="Wingdings" panose="05000000000000000000" pitchFamily="2" charset="2"/>
              <a:buChar char="Ø"/>
            </a:pPr>
            <a:r>
              <a:rPr lang="en-US" dirty="0" smtClean="0"/>
              <a:t>Plainville Community Fund</a:t>
            </a:r>
          </a:p>
          <a:p>
            <a:pPr>
              <a:buFont typeface="Wingdings" panose="05000000000000000000" pitchFamily="2" charset="2"/>
              <a:buChar char="Ø"/>
            </a:pPr>
            <a:r>
              <a:rPr lang="en-US" dirty="0" smtClean="0"/>
              <a:t>Petit Family Foundation</a:t>
            </a:r>
            <a:endParaRPr lang="en-US" dirty="0" smtClean="0"/>
          </a:p>
        </p:txBody>
      </p:sp>
      <p:sp>
        <p:nvSpPr>
          <p:cNvPr id="3" name="Title 2"/>
          <p:cNvSpPr>
            <a:spLocks noGrp="1"/>
          </p:cNvSpPr>
          <p:nvPr>
            <p:ph type="title"/>
          </p:nvPr>
        </p:nvSpPr>
        <p:spPr/>
        <p:txBody>
          <a:bodyPr>
            <a:normAutofit/>
          </a:bodyPr>
          <a:lstStyle/>
          <a:p>
            <a:r>
              <a:rPr lang="en-US" sz="5500" b="1" dirty="0" smtClean="0">
                <a:solidFill>
                  <a:schemeClr val="accent5">
                    <a:lumMod val="60000"/>
                    <a:lumOff val="40000"/>
                  </a:schemeClr>
                </a:solidFill>
              </a:rPr>
              <a:t>OUR </a:t>
            </a:r>
            <a:r>
              <a:rPr lang="en-US" sz="5500" b="1" dirty="0" smtClean="0">
                <a:solidFill>
                  <a:schemeClr val="accent5">
                    <a:lumMod val="60000"/>
                    <a:lumOff val="40000"/>
                  </a:schemeClr>
                </a:solidFill>
              </a:rPr>
              <a:t>PARTNERS</a:t>
            </a:r>
            <a:endParaRPr lang="en-US" sz="5500" b="1" dirty="0">
              <a:solidFill>
                <a:schemeClr val="accent5">
                  <a:lumMod val="60000"/>
                  <a:lumOff val="40000"/>
                </a:schemeClr>
              </a:solidFill>
            </a:endParaRPr>
          </a:p>
        </p:txBody>
      </p:sp>
    </p:spTree>
    <p:extLst>
      <p:ext uri="{BB962C8B-B14F-4D97-AF65-F5344CB8AC3E}">
        <p14:creationId xmlns:p14="http://schemas.microsoft.com/office/powerpoint/2010/main" val="123346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1099</TotalTime>
  <Words>1076</Words>
  <Application>Microsoft Office PowerPoint</Application>
  <PresentationFormat>On-screen Show (4:3)</PresentationFormat>
  <Paragraphs>124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PowerPoint Presentation</vt:lpstr>
      <vt:lpstr>WHAT IS ROTARY?</vt:lpstr>
      <vt:lpstr>WHAT IS ROTARY?</vt:lpstr>
      <vt:lpstr>WHAT IS ROTARY?</vt:lpstr>
      <vt:lpstr>OUR ROTARY CLUB</vt:lpstr>
      <vt:lpstr>Plainville Rotary Club MISSION</vt:lpstr>
      <vt:lpstr>Plainville Rotary Club VISION</vt:lpstr>
      <vt:lpstr>Plainville Rotary Club - VISION</vt:lpstr>
      <vt:lpstr>OUR PARTNERS</vt:lpstr>
      <vt:lpstr>WHAT IS ROTARY?</vt:lpstr>
      <vt:lpstr>WE ARE ROTARY</vt:lpstr>
      <vt:lpstr>WE ARE ROTARY</vt:lpstr>
      <vt:lpstr>WHY DO PEOPLE JOIN ROTARY?</vt:lpstr>
      <vt:lpstr>WHY DO PEOPLE JOIN PLAINVILLE ROTARY</vt:lpstr>
      <vt:lpstr>WHY DO PEOPLE JOIN PLAINVILLE ROTARY</vt:lpstr>
      <vt:lpstr>WE MAKE A DIFFERENCE</vt:lpstr>
      <vt:lpstr>OUR ROTARY CLUB</vt:lpstr>
      <vt:lpstr>CLUB FUNDRAISERS</vt:lpstr>
      <vt:lpstr>RECENT PROJECTS</vt:lpstr>
      <vt:lpstr>MEMBERSHIP RESPONSIBILITIES</vt:lpstr>
      <vt:lpstr>GET TO KNOW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Miller</dc:creator>
  <cp:lastModifiedBy> </cp:lastModifiedBy>
  <cp:revision>60</cp:revision>
  <cp:lastPrinted>2014-05-16T00:03:22Z</cp:lastPrinted>
  <dcterms:created xsi:type="dcterms:W3CDTF">2014-04-30T11:49:19Z</dcterms:created>
  <dcterms:modified xsi:type="dcterms:W3CDTF">2014-05-16T13:52:08Z</dcterms:modified>
</cp:coreProperties>
</file>